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1"/>
  </p:sldMasterIdLst>
  <p:notesMasterIdLst>
    <p:notesMasterId r:id="rId10"/>
  </p:notesMasterIdLst>
  <p:sldIdLst>
    <p:sldId id="401" r:id="rId2"/>
    <p:sldId id="412" r:id="rId3"/>
    <p:sldId id="405" r:id="rId4"/>
    <p:sldId id="411" r:id="rId5"/>
    <p:sldId id="430" r:id="rId6"/>
    <p:sldId id="431" r:id="rId7"/>
    <p:sldId id="432" r:id="rId8"/>
    <p:sldId id="433" r:id="rId9"/>
  </p:sldIdLst>
  <p:sldSz cx="7772400" cy="100584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3168">
          <p15:clr>
            <a:srgbClr val="A4A3A4"/>
          </p15:clr>
        </p15:guide>
        <p15:guide id="2" pos="2448">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6E6E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19" autoAdjust="0"/>
    <p:restoredTop sz="94660"/>
  </p:normalViewPr>
  <p:slideViewPr>
    <p:cSldViewPr>
      <p:cViewPr varScale="1">
        <p:scale>
          <a:sx n="70" d="100"/>
          <a:sy n="70" d="100"/>
        </p:scale>
        <p:origin x="3120" y="60"/>
      </p:cViewPr>
      <p:guideLst>
        <p:guide orient="horz" pos="3168"/>
        <p:guide pos="2448"/>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576A0D3-E648-45E3-80C6-97BF1812A947}" type="datetimeFigureOut">
              <a:rPr lang="en-US" smtClean="0"/>
              <a:t>9/9/2025</a:t>
            </a:fld>
            <a:endParaRPr lang="en-US" dirty="0"/>
          </a:p>
        </p:txBody>
      </p:sp>
      <p:sp>
        <p:nvSpPr>
          <p:cNvPr id="4" name="Slide Image Placeholder 3"/>
          <p:cNvSpPr>
            <a:spLocks noGrp="1" noRot="1" noChangeAspect="1"/>
          </p:cNvSpPr>
          <p:nvPr>
            <p:ph type="sldImg" idx="2"/>
          </p:nvPr>
        </p:nvSpPr>
        <p:spPr>
          <a:xfrm>
            <a:off x="2103438" y="685800"/>
            <a:ext cx="2651125"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751577B-755C-42C0-9BDC-C35A381878A6}" type="slidenum">
              <a:rPr lang="en-US" smtClean="0"/>
              <a:t>‹#›</a:t>
            </a:fld>
            <a:endParaRPr lang="en-US" dirty="0"/>
          </a:p>
        </p:txBody>
      </p:sp>
    </p:spTree>
    <p:extLst>
      <p:ext uri="{BB962C8B-B14F-4D97-AF65-F5344CB8AC3E}">
        <p14:creationId xmlns:p14="http://schemas.microsoft.com/office/powerpoint/2010/main" val="16600008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C6681B-2494-815C-F4BD-08BB52BC7AD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42A12B3-4794-6BCB-3F1F-BA3951052C7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B178C76-0B23-923B-53F5-5D20C648E233}"/>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B1AED6D4-D639-5F52-5BB6-D2D4A8ADA326}"/>
              </a:ext>
            </a:extLst>
          </p:cNvPr>
          <p:cNvSpPr>
            <a:spLocks noGrp="1"/>
          </p:cNvSpPr>
          <p:nvPr>
            <p:ph type="sldNum" sz="quarter" idx="10"/>
          </p:nvPr>
        </p:nvSpPr>
        <p:spPr/>
        <p:txBody>
          <a:bodyPr/>
          <a:lstStyle/>
          <a:p>
            <a:fld id="{4751577B-755C-42C0-9BDC-C35A381878A6}" type="slidenum">
              <a:rPr lang="en-US" smtClean="0"/>
              <a:t>1</a:t>
            </a:fld>
            <a:endParaRPr lang="en-US" dirty="0"/>
          </a:p>
        </p:txBody>
      </p:sp>
    </p:spTree>
    <p:extLst>
      <p:ext uri="{BB962C8B-B14F-4D97-AF65-F5344CB8AC3E}">
        <p14:creationId xmlns:p14="http://schemas.microsoft.com/office/powerpoint/2010/main" val="42337604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AA9605-0ECE-3930-2795-A8A58D7F745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F015AEC-A0B7-5537-94A9-6D10FA525B9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333D5BA-4266-02D2-2B1F-75F6E0605B71}"/>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2F4C13FE-213F-4D53-E6AA-9B70CC9A8D2B}"/>
              </a:ext>
            </a:extLst>
          </p:cNvPr>
          <p:cNvSpPr>
            <a:spLocks noGrp="1"/>
          </p:cNvSpPr>
          <p:nvPr>
            <p:ph type="sldNum" sz="quarter" idx="10"/>
          </p:nvPr>
        </p:nvSpPr>
        <p:spPr/>
        <p:txBody>
          <a:bodyPr/>
          <a:lstStyle/>
          <a:p>
            <a:fld id="{4751577B-755C-42C0-9BDC-C35A381878A6}" type="slidenum">
              <a:rPr lang="en-US" smtClean="0"/>
              <a:t>2</a:t>
            </a:fld>
            <a:endParaRPr lang="en-US" dirty="0"/>
          </a:p>
        </p:txBody>
      </p:sp>
    </p:spTree>
    <p:extLst>
      <p:ext uri="{BB962C8B-B14F-4D97-AF65-F5344CB8AC3E}">
        <p14:creationId xmlns:p14="http://schemas.microsoft.com/office/powerpoint/2010/main" val="5740549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43F3FC-9648-E7DF-F505-6D406F3A530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1245756-3B11-4172-8DCE-44F10DB934B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41C3C71-A94C-D5E8-C211-40187358ACF1}"/>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23429B4B-383A-E698-E0FD-04A0A7C2B929}"/>
              </a:ext>
            </a:extLst>
          </p:cNvPr>
          <p:cNvSpPr>
            <a:spLocks noGrp="1"/>
          </p:cNvSpPr>
          <p:nvPr>
            <p:ph type="sldNum" sz="quarter" idx="10"/>
          </p:nvPr>
        </p:nvSpPr>
        <p:spPr/>
        <p:txBody>
          <a:bodyPr/>
          <a:lstStyle/>
          <a:p>
            <a:fld id="{4751577B-755C-42C0-9BDC-C35A381878A6}" type="slidenum">
              <a:rPr lang="en-US" smtClean="0"/>
              <a:t>3</a:t>
            </a:fld>
            <a:endParaRPr lang="en-US" dirty="0"/>
          </a:p>
        </p:txBody>
      </p:sp>
    </p:spTree>
    <p:extLst>
      <p:ext uri="{BB962C8B-B14F-4D97-AF65-F5344CB8AC3E}">
        <p14:creationId xmlns:p14="http://schemas.microsoft.com/office/powerpoint/2010/main" val="34750423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CD26D8-05FB-890B-4819-8994AF0C891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CAEA2E4-2658-55CD-D928-5D0E8CA97B4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B25B5AD-F846-B05E-1FD0-8AA42A241804}"/>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3B8808EE-837D-EC90-CA6A-A5EC0810047C}"/>
              </a:ext>
            </a:extLst>
          </p:cNvPr>
          <p:cNvSpPr>
            <a:spLocks noGrp="1"/>
          </p:cNvSpPr>
          <p:nvPr>
            <p:ph type="sldNum" sz="quarter" idx="10"/>
          </p:nvPr>
        </p:nvSpPr>
        <p:spPr/>
        <p:txBody>
          <a:bodyPr/>
          <a:lstStyle/>
          <a:p>
            <a:fld id="{4751577B-755C-42C0-9BDC-C35A381878A6}" type="slidenum">
              <a:rPr lang="en-US" smtClean="0"/>
              <a:t>4</a:t>
            </a:fld>
            <a:endParaRPr lang="en-US" dirty="0"/>
          </a:p>
        </p:txBody>
      </p:sp>
    </p:spTree>
    <p:extLst>
      <p:ext uri="{BB962C8B-B14F-4D97-AF65-F5344CB8AC3E}">
        <p14:creationId xmlns:p14="http://schemas.microsoft.com/office/powerpoint/2010/main" val="1912722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5AADA1-2C61-CF78-32F6-DF38A6C93ED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DA496B4-32ED-4AA3-EF75-CBB6FC64522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A27F1DB-C979-9848-819C-927970F7D378}"/>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379061C4-D1B0-C17C-87A5-7A980B6C534B}"/>
              </a:ext>
            </a:extLst>
          </p:cNvPr>
          <p:cNvSpPr>
            <a:spLocks noGrp="1"/>
          </p:cNvSpPr>
          <p:nvPr>
            <p:ph type="sldNum" sz="quarter" idx="10"/>
          </p:nvPr>
        </p:nvSpPr>
        <p:spPr/>
        <p:txBody>
          <a:bodyPr/>
          <a:lstStyle/>
          <a:p>
            <a:fld id="{4751577B-755C-42C0-9BDC-C35A381878A6}" type="slidenum">
              <a:rPr lang="en-US" smtClean="0"/>
              <a:t>5</a:t>
            </a:fld>
            <a:endParaRPr lang="en-US" dirty="0"/>
          </a:p>
        </p:txBody>
      </p:sp>
    </p:spTree>
    <p:extLst>
      <p:ext uri="{BB962C8B-B14F-4D97-AF65-F5344CB8AC3E}">
        <p14:creationId xmlns:p14="http://schemas.microsoft.com/office/powerpoint/2010/main" val="28879888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59C517-6FFE-A39F-620B-EF2DDF55CE0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759F6A1-06A0-6885-DC11-A94C4909D9A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C872EF5-DC93-A544-8337-3FC8558E64E2}"/>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000F88A0-0054-4776-47FA-DBAAA7FBE7DD}"/>
              </a:ext>
            </a:extLst>
          </p:cNvPr>
          <p:cNvSpPr>
            <a:spLocks noGrp="1"/>
          </p:cNvSpPr>
          <p:nvPr>
            <p:ph type="sldNum" sz="quarter" idx="10"/>
          </p:nvPr>
        </p:nvSpPr>
        <p:spPr/>
        <p:txBody>
          <a:bodyPr/>
          <a:lstStyle/>
          <a:p>
            <a:fld id="{4751577B-755C-42C0-9BDC-C35A381878A6}" type="slidenum">
              <a:rPr lang="en-US" smtClean="0"/>
              <a:t>6</a:t>
            </a:fld>
            <a:endParaRPr lang="en-US" dirty="0"/>
          </a:p>
        </p:txBody>
      </p:sp>
    </p:spTree>
    <p:extLst>
      <p:ext uri="{BB962C8B-B14F-4D97-AF65-F5344CB8AC3E}">
        <p14:creationId xmlns:p14="http://schemas.microsoft.com/office/powerpoint/2010/main" val="8612100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6BA1E3-7B76-3A24-B381-04ADF5E9B6D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F658922-D417-C14B-87D3-56233657427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6EFE41D-7D5F-539B-0DDF-FCC7D6DE8DA9}"/>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C585156A-0F12-DDF7-84A9-AF69422677DF}"/>
              </a:ext>
            </a:extLst>
          </p:cNvPr>
          <p:cNvSpPr>
            <a:spLocks noGrp="1"/>
          </p:cNvSpPr>
          <p:nvPr>
            <p:ph type="sldNum" sz="quarter" idx="10"/>
          </p:nvPr>
        </p:nvSpPr>
        <p:spPr/>
        <p:txBody>
          <a:bodyPr/>
          <a:lstStyle/>
          <a:p>
            <a:fld id="{4751577B-755C-42C0-9BDC-C35A381878A6}" type="slidenum">
              <a:rPr lang="en-US" smtClean="0"/>
              <a:t>7</a:t>
            </a:fld>
            <a:endParaRPr lang="en-US" dirty="0"/>
          </a:p>
        </p:txBody>
      </p:sp>
    </p:spTree>
    <p:extLst>
      <p:ext uri="{BB962C8B-B14F-4D97-AF65-F5344CB8AC3E}">
        <p14:creationId xmlns:p14="http://schemas.microsoft.com/office/powerpoint/2010/main" val="10136073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736FD6-197F-51EC-9B35-F99DC1009F5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D24AB6D-F2BC-12E9-349D-5CCB3953139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8A0F102-9E7E-307F-FA95-6E7236250A22}"/>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7D472D92-A9F1-23EF-AE57-E06C5435BA56}"/>
              </a:ext>
            </a:extLst>
          </p:cNvPr>
          <p:cNvSpPr>
            <a:spLocks noGrp="1"/>
          </p:cNvSpPr>
          <p:nvPr>
            <p:ph type="sldNum" sz="quarter" idx="10"/>
          </p:nvPr>
        </p:nvSpPr>
        <p:spPr/>
        <p:txBody>
          <a:bodyPr/>
          <a:lstStyle/>
          <a:p>
            <a:fld id="{4751577B-755C-42C0-9BDC-C35A381878A6}" type="slidenum">
              <a:rPr lang="en-US" smtClean="0"/>
              <a:t>8</a:t>
            </a:fld>
            <a:endParaRPr lang="en-US" dirty="0"/>
          </a:p>
        </p:txBody>
      </p:sp>
    </p:spTree>
    <p:extLst>
      <p:ext uri="{BB962C8B-B14F-4D97-AF65-F5344CB8AC3E}">
        <p14:creationId xmlns:p14="http://schemas.microsoft.com/office/powerpoint/2010/main" val="14879419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82930" y="3124624"/>
            <a:ext cx="6606540" cy="2156037"/>
          </a:xfrm>
        </p:spPr>
        <p:txBody>
          <a:bodyPr/>
          <a:lstStyle/>
          <a:p>
            <a:r>
              <a:rPr lang="en-US"/>
              <a:t>Click to edit Master title style</a:t>
            </a:r>
          </a:p>
        </p:txBody>
      </p:sp>
      <p:sp>
        <p:nvSpPr>
          <p:cNvPr id="3" name="Subtitle 2"/>
          <p:cNvSpPr>
            <a:spLocks noGrp="1"/>
          </p:cNvSpPr>
          <p:nvPr>
            <p:ph type="subTitle" idx="1"/>
          </p:nvPr>
        </p:nvSpPr>
        <p:spPr>
          <a:xfrm>
            <a:off x="1165860" y="5699760"/>
            <a:ext cx="5440680" cy="257048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F4ECF0C3-4849-4DDF-AF4B-28D5F69C1994}" type="datetime1">
              <a:rPr lang="en-US" smtClean="0"/>
              <a:t>9/9/2025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7FF95BC-C5C6-4599-83A4-786D0A729FE0}" type="slidenum">
              <a:rPr lang="en-US" smtClean="0"/>
              <a:t>‹#›</a:t>
            </a:fld>
            <a:endParaRPr lang="en-US" dirty="0"/>
          </a:p>
        </p:txBody>
      </p:sp>
    </p:spTree>
    <p:extLst>
      <p:ext uri="{BB962C8B-B14F-4D97-AF65-F5344CB8AC3E}">
        <p14:creationId xmlns:p14="http://schemas.microsoft.com/office/powerpoint/2010/main" val="10887080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2EF422-B994-4C64-948A-C272B978DAB2}" type="datetime1">
              <a:rPr lang="en-US" smtClean="0"/>
              <a:t>9/9/2025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7FF95BC-C5C6-4599-83A4-786D0A729FE0}" type="slidenum">
              <a:rPr lang="en-US" smtClean="0"/>
              <a:t>‹#›</a:t>
            </a:fld>
            <a:endParaRPr lang="en-US" dirty="0"/>
          </a:p>
        </p:txBody>
      </p:sp>
    </p:spTree>
    <p:extLst>
      <p:ext uri="{BB962C8B-B14F-4D97-AF65-F5344CB8AC3E}">
        <p14:creationId xmlns:p14="http://schemas.microsoft.com/office/powerpoint/2010/main" val="2363655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13966" y="6463454"/>
            <a:ext cx="6606540" cy="1997710"/>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613966" y="4263180"/>
            <a:ext cx="6606540" cy="2200274"/>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2739C4D-5C59-44FA-B392-F9884FCD6773}" type="datetime1">
              <a:rPr lang="en-US" smtClean="0"/>
              <a:t>9/9/2025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7FF95BC-C5C6-4599-83A4-786D0A729FE0}" type="slidenum">
              <a:rPr lang="en-US" smtClean="0"/>
              <a:t>‹#›</a:t>
            </a:fld>
            <a:endParaRPr lang="en-US" dirty="0"/>
          </a:p>
        </p:txBody>
      </p:sp>
    </p:spTree>
    <p:extLst>
      <p:ext uri="{BB962C8B-B14F-4D97-AF65-F5344CB8AC3E}">
        <p14:creationId xmlns:p14="http://schemas.microsoft.com/office/powerpoint/2010/main" val="457670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330597" y="3441277"/>
            <a:ext cx="2907903" cy="973709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3368040" y="3441277"/>
            <a:ext cx="2907904" cy="973709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3D5D99C-11C9-438F-BA2E-1DE9D6E90E60}" type="datetime1">
              <a:rPr lang="en-US" smtClean="0"/>
              <a:t>9/9/2025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27FF95BC-C5C6-4599-83A4-786D0A729FE0}" type="slidenum">
              <a:rPr lang="en-US" smtClean="0"/>
              <a:t>‹#›</a:t>
            </a:fld>
            <a:endParaRPr lang="en-US" dirty="0"/>
          </a:p>
        </p:txBody>
      </p:sp>
    </p:spTree>
    <p:extLst>
      <p:ext uri="{BB962C8B-B14F-4D97-AF65-F5344CB8AC3E}">
        <p14:creationId xmlns:p14="http://schemas.microsoft.com/office/powerpoint/2010/main" val="6028966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88620" y="402802"/>
            <a:ext cx="6995160" cy="16764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388620" y="2251499"/>
            <a:ext cx="3434160" cy="938318"/>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88620" y="3189817"/>
            <a:ext cx="3434160" cy="5795222"/>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3948272" y="2251499"/>
            <a:ext cx="3435509" cy="938318"/>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3948272" y="3189817"/>
            <a:ext cx="3435509" cy="5795222"/>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0EDD379-6DFB-4A15-B8DA-F354823978DC}" type="datetime1">
              <a:rPr lang="en-US" smtClean="0"/>
              <a:t>9/9/2025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27FF95BC-C5C6-4599-83A4-786D0A729FE0}" type="slidenum">
              <a:rPr lang="en-US" smtClean="0"/>
              <a:t>‹#›</a:t>
            </a:fld>
            <a:endParaRPr lang="en-US" dirty="0"/>
          </a:p>
        </p:txBody>
      </p:sp>
    </p:spTree>
    <p:extLst>
      <p:ext uri="{BB962C8B-B14F-4D97-AF65-F5344CB8AC3E}">
        <p14:creationId xmlns:p14="http://schemas.microsoft.com/office/powerpoint/2010/main" val="24990148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9906606-53EA-473A-9421-03F008891A0E}" type="datetime1">
              <a:rPr lang="en-US" smtClean="0"/>
              <a:t>9/9/2025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27FF95BC-C5C6-4599-83A4-786D0A729FE0}" type="slidenum">
              <a:rPr lang="en-US" smtClean="0"/>
              <a:t>‹#›</a:t>
            </a:fld>
            <a:endParaRPr lang="en-US" dirty="0"/>
          </a:p>
        </p:txBody>
      </p:sp>
    </p:spTree>
    <p:extLst>
      <p:ext uri="{BB962C8B-B14F-4D97-AF65-F5344CB8AC3E}">
        <p14:creationId xmlns:p14="http://schemas.microsoft.com/office/powerpoint/2010/main" val="20910394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5E4EAC2-9C9C-422C-9EB9-5E50A5F6C2B8}" type="datetime1">
              <a:rPr lang="en-US" smtClean="0"/>
              <a:t>9/9/2025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27FF95BC-C5C6-4599-83A4-786D0A729FE0}" type="slidenum">
              <a:rPr lang="en-US" smtClean="0"/>
              <a:t>‹#›</a:t>
            </a:fld>
            <a:endParaRPr lang="en-US" dirty="0"/>
          </a:p>
        </p:txBody>
      </p:sp>
    </p:spTree>
    <p:extLst>
      <p:ext uri="{BB962C8B-B14F-4D97-AF65-F5344CB8AC3E}">
        <p14:creationId xmlns:p14="http://schemas.microsoft.com/office/powerpoint/2010/main" val="17114628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88620" y="400473"/>
            <a:ext cx="2557066" cy="170434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038792" y="400474"/>
            <a:ext cx="4344988" cy="8584566"/>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388620" y="2104814"/>
            <a:ext cx="2557066" cy="688022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14690A7-674D-4DD4-856F-E40BC5AE5F7F}" type="datetime1">
              <a:rPr lang="en-US" smtClean="0"/>
              <a:t>9/9/2025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27FF95BC-C5C6-4599-83A4-786D0A729FE0}" type="slidenum">
              <a:rPr lang="en-US" smtClean="0"/>
              <a:t>‹#›</a:t>
            </a:fld>
            <a:endParaRPr lang="en-US" dirty="0"/>
          </a:p>
        </p:txBody>
      </p:sp>
    </p:spTree>
    <p:extLst>
      <p:ext uri="{BB962C8B-B14F-4D97-AF65-F5344CB8AC3E}">
        <p14:creationId xmlns:p14="http://schemas.microsoft.com/office/powerpoint/2010/main" val="1099836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23445" y="7040880"/>
            <a:ext cx="4663440" cy="831216"/>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523445" y="898737"/>
            <a:ext cx="4663440" cy="603504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523445" y="7872096"/>
            <a:ext cx="4663440" cy="1180464"/>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0139652-DFD8-40EA-826B-8051FA9640F4}" type="datetime1">
              <a:rPr lang="en-US" smtClean="0"/>
              <a:t>9/9/2025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27FF95BC-C5C6-4599-83A4-786D0A729FE0}" type="slidenum">
              <a:rPr lang="en-US" smtClean="0"/>
              <a:t>‹#›</a:t>
            </a:fld>
            <a:endParaRPr lang="en-US" dirty="0"/>
          </a:p>
        </p:txBody>
      </p:sp>
    </p:spTree>
    <p:extLst>
      <p:ext uri="{BB962C8B-B14F-4D97-AF65-F5344CB8AC3E}">
        <p14:creationId xmlns:p14="http://schemas.microsoft.com/office/powerpoint/2010/main" val="6194958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3442BDA-26ED-4685-9ACE-DF9901A19485}" type="datetime1">
              <a:rPr lang="en-US" smtClean="0"/>
              <a:t>9/9/2025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7FF95BC-C5C6-4599-83A4-786D0A729FE0}" type="slidenum">
              <a:rPr lang="en-US" smtClean="0"/>
              <a:t>‹#›</a:t>
            </a:fld>
            <a:endParaRPr lang="en-US" dirty="0"/>
          </a:p>
        </p:txBody>
      </p:sp>
    </p:spTree>
    <p:extLst>
      <p:ext uri="{BB962C8B-B14F-4D97-AF65-F5344CB8AC3E}">
        <p14:creationId xmlns:p14="http://schemas.microsoft.com/office/powerpoint/2010/main" val="2935517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790281" y="591397"/>
            <a:ext cx="1485662" cy="1258697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330598" y="591397"/>
            <a:ext cx="4330144" cy="1258697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EFBBCD6-7C4E-43BE-A91D-30B43369AE66}" type="datetime1">
              <a:rPr lang="en-US" smtClean="0"/>
              <a:t>9/9/2025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7FF95BC-C5C6-4599-83A4-786D0A729FE0}" type="slidenum">
              <a:rPr lang="en-US" smtClean="0"/>
              <a:t>‹#›</a:t>
            </a:fld>
            <a:endParaRPr lang="en-US" dirty="0"/>
          </a:p>
        </p:txBody>
      </p:sp>
    </p:spTree>
    <p:extLst>
      <p:ext uri="{BB962C8B-B14F-4D97-AF65-F5344CB8AC3E}">
        <p14:creationId xmlns:p14="http://schemas.microsoft.com/office/powerpoint/2010/main" val="28314285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88620" y="402802"/>
            <a:ext cx="6995160" cy="16764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388620" y="2346961"/>
            <a:ext cx="6995160" cy="663807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388620" y="9322647"/>
            <a:ext cx="1813560" cy="535517"/>
          </a:xfrm>
          <a:prstGeom prst="rect">
            <a:avLst/>
          </a:prstGeom>
        </p:spPr>
        <p:txBody>
          <a:bodyPr vert="horz" lIns="91440" tIns="45720" rIns="91440" bIns="45720" rtlCol="0" anchor="ctr"/>
          <a:lstStyle>
            <a:lvl1pPr algn="l">
              <a:defRPr sz="1200">
                <a:solidFill>
                  <a:schemeClr val="tx1">
                    <a:tint val="75000"/>
                  </a:schemeClr>
                </a:solidFill>
              </a:defRPr>
            </a:lvl1pPr>
          </a:lstStyle>
          <a:p>
            <a:fld id="{1548E9BE-4DB4-4BB6-9E4E-689549288280}" type="datetime1">
              <a:rPr lang="en-US" smtClean="0"/>
              <a:t>9/9/2025</a:t>
            </a:fld>
            <a:endParaRPr lang="en-US" dirty="0"/>
          </a:p>
        </p:txBody>
      </p:sp>
      <p:sp>
        <p:nvSpPr>
          <p:cNvPr id="5" name="Footer Placeholder 4"/>
          <p:cNvSpPr>
            <a:spLocks noGrp="1"/>
          </p:cNvSpPr>
          <p:nvPr>
            <p:ph type="ftr" sz="quarter" idx="3"/>
          </p:nvPr>
        </p:nvSpPr>
        <p:spPr>
          <a:xfrm>
            <a:off x="2655570" y="9322647"/>
            <a:ext cx="2461260" cy="535517"/>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5570220" y="9322647"/>
            <a:ext cx="1813560" cy="535517"/>
          </a:xfrm>
          <a:prstGeom prst="rect">
            <a:avLst/>
          </a:prstGeom>
        </p:spPr>
        <p:txBody>
          <a:bodyPr vert="horz" lIns="91440" tIns="45720" rIns="91440" bIns="45720" rtlCol="0" anchor="ctr"/>
          <a:lstStyle>
            <a:lvl1pPr algn="r">
              <a:defRPr sz="1200">
                <a:solidFill>
                  <a:schemeClr val="tx1">
                    <a:tint val="75000"/>
                  </a:schemeClr>
                </a:solidFill>
              </a:defRPr>
            </a:lvl1pPr>
          </a:lstStyle>
          <a:p>
            <a:fld id="{27FF95BC-C5C6-4599-83A4-786D0A729FE0}" type="slidenum">
              <a:rPr lang="en-US" smtClean="0"/>
              <a:t>‹#›</a:t>
            </a:fld>
            <a:endParaRPr lang="en-US" dirty="0"/>
          </a:p>
        </p:txBody>
      </p:sp>
    </p:spTree>
    <p:extLst>
      <p:ext uri="{BB962C8B-B14F-4D97-AF65-F5344CB8AC3E}">
        <p14:creationId xmlns:p14="http://schemas.microsoft.com/office/powerpoint/2010/main" val="215151728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www.chiltrix.com/" TargetMode="External"/><Relationship Id="rId2" Type="http://schemas.openxmlformats.org/officeDocument/2006/relationships/notesSlide" Target="../notesSlides/notesSlide1.xml"/><Relationship Id="rId1" Type="http://schemas.openxmlformats.org/officeDocument/2006/relationships/slideLayout" Target="../slideLayouts/slideLayout6.xml"/><Relationship Id="rId5" Type="http://schemas.openxmlformats.org/officeDocument/2006/relationships/hyperlink" Target="http://www.chiltrix.com/documents/" TargetMode="External"/><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hyperlink" Target="http://www.chiltrix.com/" TargetMode="External"/><Relationship Id="rId2" Type="http://schemas.openxmlformats.org/officeDocument/2006/relationships/notesSlide" Target="../notesSlides/notesSlide2.xml"/><Relationship Id="rId1" Type="http://schemas.openxmlformats.org/officeDocument/2006/relationships/slideLayout" Target="../slideLayouts/slideLayout6.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hyperlink" Target="http://www.chiltrix.com/" TargetMode="External"/><Relationship Id="rId2" Type="http://schemas.openxmlformats.org/officeDocument/2006/relationships/notesSlide" Target="../notesSlides/notesSlide3.xml"/><Relationship Id="rId1" Type="http://schemas.openxmlformats.org/officeDocument/2006/relationships/slideLayout" Target="../slideLayouts/slideLayout6.xml"/><Relationship Id="rId5" Type="http://schemas.openxmlformats.org/officeDocument/2006/relationships/image" Target="../media/image4.png"/><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hyperlink" Target="http://www.chiltrix.com/" TargetMode="External"/><Relationship Id="rId2" Type="http://schemas.openxmlformats.org/officeDocument/2006/relationships/notesSlide" Target="../notesSlides/notesSlide4.xml"/><Relationship Id="rId1" Type="http://schemas.openxmlformats.org/officeDocument/2006/relationships/slideLayout" Target="../slideLayouts/slideLayout6.xml"/><Relationship Id="rId5" Type="http://schemas.openxmlformats.org/officeDocument/2006/relationships/image" Target="../media/image5.png"/><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hyperlink" Target="http://www.chiltrix.com/" TargetMode="External"/><Relationship Id="rId2" Type="http://schemas.openxmlformats.org/officeDocument/2006/relationships/notesSlide" Target="../notesSlides/notesSlide5.xml"/><Relationship Id="rId1" Type="http://schemas.openxmlformats.org/officeDocument/2006/relationships/slideLayout" Target="../slideLayouts/slideLayout6.xml"/><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hyperlink" Target="http://www.chiltrix.com/" TargetMode="External"/><Relationship Id="rId2" Type="http://schemas.openxmlformats.org/officeDocument/2006/relationships/notesSlide" Target="../notesSlides/notesSlide6.xml"/><Relationship Id="rId1" Type="http://schemas.openxmlformats.org/officeDocument/2006/relationships/slideLayout" Target="../slideLayouts/slideLayout6.xml"/><Relationship Id="rId5" Type="http://schemas.openxmlformats.org/officeDocument/2006/relationships/image" Target="../media/image6.png"/><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3" Type="http://schemas.openxmlformats.org/officeDocument/2006/relationships/hyperlink" Target="http://www.chiltrix.com/" TargetMode="External"/><Relationship Id="rId2" Type="http://schemas.openxmlformats.org/officeDocument/2006/relationships/notesSlide" Target="../notesSlides/notesSlide7.xml"/><Relationship Id="rId1" Type="http://schemas.openxmlformats.org/officeDocument/2006/relationships/slideLayout" Target="../slideLayouts/slideLayout6.xml"/><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3" Type="http://schemas.openxmlformats.org/officeDocument/2006/relationships/hyperlink" Target="http://www.chiltrix.com/" TargetMode="External"/><Relationship Id="rId2" Type="http://schemas.openxmlformats.org/officeDocument/2006/relationships/notesSlide" Target="../notesSlides/notesSlide8.xml"/><Relationship Id="rId1" Type="http://schemas.openxmlformats.org/officeDocument/2006/relationships/slideLayout" Target="../slideLayouts/slideLayout6.xml"/><Relationship Id="rId5" Type="http://schemas.openxmlformats.org/officeDocument/2006/relationships/image" Target="../media/image7.png"/><Relationship Id="rId4"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4C2350-DCB5-4A58-FB4C-CBFC0AD0180A}"/>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D07EAF89-F694-1E92-F99B-BBA9F3761552}"/>
              </a:ext>
            </a:extLst>
          </p:cNvPr>
          <p:cNvSpPr>
            <a:spLocks noGrp="1"/>
          </p:cNvSpPr>
          <p:nvPr>
            <p:ph type="title"/>
          </p:nvPr>
        </p:nvSpPr>
        <p:spPr>
          <a:xfrm>
            <a:off x="1815602" y="145869"/>
            <a:ext cx="5499597" cy="353817"/>
          </a:xfrm>
        </p:spPr>
        <p:txBody>
          <a:bodyPr>
            <a:normAutofit/>
          </a:bodyPr>
          <a:lstStyle/>
          <a:p>
            <a:pPr algn="l"/>
            <a:r>
              <a:rPr lang="en-US" sz="1000" dirty="0"/>
              <a:t>                                        Chiltrix Inc.                                                                                    </a:t>
            </a:r>
            <a:r>
              <a:rPr lang="en-US" sz="1000" dirty="0">
                <a:hlinkClick r:id="rId3"/>
              </a:rPr>
              <a:t>www.chiltrix.com</a:t>
            </a:r>
            <a:r>
              <a:rPr lang="en-US" sz="1000" dirty="0"/>
              <a:t>            </a:t>
            </a:r>
          </a:p>
        </p:txBody>
      </p:sp>
      <p:pic>
        <p:nvPicPr>
          <p:cNvPr id="8" name="Picture 2">
            <a:extLst>
              <a:ext uri="{FF2B5EF4-FFF2-40B4-BE49-F238E27FC236}">
                <a16:creationId xmlns:a16="http://schemas.microsoft.com/office/drawing/2014/main" id="{C1FE6C38-B1C0-8002-FA60-5377C0405E7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7200" y="152399"/>
            <a:ext cx="914400" cy="3472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Rectangle 6">
            <a:extLst>
              <a:ext uri="{FF2B5EF4-FFF2-40B4-BE49-F238E27FC236}">
                <a16:creationId xmlns:a16="http://schemas.microsoft.com/office/drawing/2014/main" id="{112A9DED-2D8B-58FA-9D29-5CFA55318AEC}"/>
              </a:ext>
            </a:extLst>
          </p:cNvPr>
          <p:cNvSpPr/>
          <p:nvPr/>
        </p:nvSpPr>
        <p:spPr>
          <a:xfrm>
            <a:off x="424218" y="1219200"/>
            <a:ext cx="7010401" cy="3970318"/>
          </a:xfrm>
          <a:prstGeom prst="rect">
            <a:avLst/>
          </a:prstGeom>
        </p:spPr>
        <p:txBody>
          <a:bodyPr wrap="square">
            <a:spAutoFit/>
          </a:bodyPr>
          <a:lstStyle/>
          <a:p>
            <a:pPr algn="ctr"/>
            <a:r>
              <a:rPr lang="en-US" sz="2800" b="1" u="sng" dirty="0">
                <a:solidFill>
                  <a:srgbClr val="FF0000"/>
                </a:solidFill>
              </a:rPr>
              <a:t>Important Notice</a:t>
            </a:r>
          </a:p>
          <a:p>
            <a:r>
              <a:rPr lang="en-US" sz="2800" dirty="0">
                <a:solidFill>
                  <a:srgbClr val="FF0000"/>
                </a:solidFill>
              </a:rPr>
              <a:t>Make sure to visit the Chiltrix documents page at </a:t>
            </a:r>
            <a:r>
              <a:rPr lang="en-US" sz="2800" dirty="0">
                <a:solidFill>
                  <a:srgbClr val="FF0000"/>
                </a:solidFill>
                <a:hlinkClick r:id="rId5">
                  <a:extLst>
                    <a:ext uri="{A12FA001-AC4F-418D-AE19-62706E023703}">
                      <ahyp:hlinkClr xmlns:ahyp="http://schemas.microsoft.com/office/drawing/2018/hyperlinkcolor" val="tx"/>
                    </a:ext>
                  </a:extLst>
                </a:hlinkClick>
              </a:rPr>
              <a:t>www.Chiltrix.com/documents/</a:t>
            </a:r>
            <a:endParaRPr lang="en-US" sz="2800" dirty="0">
              <a:solidFill>
                <a:srgbClr val="FF0000"/>
              </a:solidFill>
            </a:endParaRPr>
          </a:p>
          <a:p>
            <a:r>
              <a:rPr lang="en-US" sz="2800" dirty="0">
                <a:solidFill>
                  <a:srgbClr val="FF0000"/>
                </a:solidFill>
              </a:rPr>
              <a:t>And verify that you are using the most recent version of this manual.</a:t>
            </a:r>
            <a:br>
              <a:rPr lang="en-US" sz="2800" b="1" u="sng" dirty="0">
                <a:solidFill>
                  <a:srgbClr val="FF0000"/>
                </a:solidFill>
              </a:rPr>
            </a:br>
            <a:endParaRPr lang="en-US" sz="2800" dirty="0">
              <a:solidFill>
                <a:srgbClr val="FF0000"/>
              </a:solidFill>
            </a:endParaRPr>
          </a:p>
          <a:p>
            <a:r>
              <a:rPr lang="en-US" sz="2800" dirty="0">
                <a:solidFill>
                  <a:srgbClr val="FF0000"/>
                </a:solidFill>
              </a:rPr>
              <a:t>We are constantly improving our manuals as we add features/functions/ and based on feedback from customers</a:t>
            </a:r>
            <a:r>
              <a:rPr lang="en-US" dirty="0">
                <a:solidFill>
                  <a:srgbClr val="FF0000"/>
                </a:solidFill>
              </a:rPr>
              <a:t>.</a:t>
            </a:r>
            <a:endParaRPr lang="en-US" b="1" u="sng" dirty="0"/>
          </a:p>
        </p:txBody>
      </p:sp>
      <p:sp>
        <p:nvSpPr>
          <p:cNvPr id="2" name="Slide Number Placeholder 1">
            <a:extLst>
              <a:ext uri="{FF2B5EF4-FFF2-40B4-BE49-F238E27FC236}">
                <a16:creationId xmlns:a16="http://schemas.microsoft.com/office/drawing/2014/main" id="{304C387A-A3BA-40A0-FE0B-781AE21583CF}"/>
              </a:ext>
            </a:extLst>
          </p:cNvPr>
          <p:cNvSpPr>
            <a:spLocks noGrp="1"/>
          </p:cNvSpPr>
          <p:nvPr>
            <p:ph type="sldNum" sz="quarter" idx="12"/>
          </p:nvPr>
        </p:nvSpPr>
        <p:spPr/>
        <p:txBody>
          <a:bodyPr/>
          <a:lstStyle/>
          <a:p>
            <a:fld id="{27FF95BC-C5C6-4599-83A4-786D0A729FE0}" type="slidenum">
              <a:rPr lang="en-US" smtClean="0"/>
              <a:t>1</a:t>
            </a:fld>
            <a:endParaRPr lang="en-US" dirty="0"/>
          </a:p>
        </p:txBody>
      </p:sp>
      <p:sp>
        <p:nvSpPr>
          <p:cNvPr id="3" name="Rectangle 2">
            <a:extLst>
              <a:ext uri="{FF2B5EF4-FFF2-40B4-BE49-F238E27FC236}">
                <a16:creationId xmlns:a16="http://schemas.microsoft.com/office/drawing/2014/main" id="{5C6562BC-C702-C84B-3E2B-F1100B861E72}"/>
              </a:ext>
            </a:extLst>
          </p:cNvPr>
          <p:cNvSpPr/>
          <p:nvPr/>
        </p:nvSpPr>
        <p:spPr>
          <a:xfrm>
            <a:off x="300802" y="8763000"/>
            <a:ext cx="3251146" cy="369332"/>
          </a:xfrm>
          <a:prstGeom prst="rect">
            <a:avLst/>
          </a:prstGeom>
        </p:spPr>
        <p:txBody>
          <a:bodyPr wrap="none">
            <a:spAutoFit/>
          </a:bodyPr>
          <a:lstStyle/>
          <a:p>
            <a:r>
              <a:rPr lang="en-US" dirty="0"/>
              <a:t>Cassette Install Supplement V1.0</a:t>
            </a:r>
          </a:p>
        </p:txBody>
      </p:sp>
      <p:sp>
        <p:nvSpPr>
          <p:cNvPr id="10" name="TextBox 9">
            <a:extLst>
              <a:ext uri="{FF2B5EF4-FFF2-40B4-BE49-F238E27FC236}">
                <a16:creationId xmlns:a16="http://schemas.microsoft.com/office/drawing/2014/main" id="{7E09FCAE-D491-0B9F-2C3E-22AF159669AB}"/>
              </a:ext>
            </a:extLst>
          </p:cNvPr>
          <p:cNvSpPr txBox="1"/>
          <p:nvPr/>
        </p:nvSpPr>
        <p:spPr>
          <a:xfrm>
            <a:off x="367921" y="5486400"/>
            <a:ext cx="7122994" cy="2246769"/>
          </a:xfrm>
          <a:prstGeom prst="rect">
            <a:avLst/>
          </a:prstGeom>
          <a:noFill/>
        </p:spPr>
        <p:txBody>
          <a:bodyPr wrap="square">
            <a:spAutoFit/>
          </a:bodyPr>
          <a:lstStyle/>
          <a:p>
            <a:r>
              <a:rPr lang="en-US" sz="1400" b="1" dirty="0">
                <a:solidFill>
                  <a:srgbClr val="FF0000"/>
                </a:solidFill>
              </a:rPr>
              <a:t>CAUTION</a:t>
            </a:r>
            <a:br>
              <a:rPr lang="en-US" sz="1400" dirty="0"/>
            </a:br>
            <a:r>
              <a:rPr lang="en-US" sz="1400" dirty="0"/>
              <a:t>If installation of this ceiling cassette unit requires modification or design changes to your building's structural framing, all  design changes or structural work, including cutting and reinforcing ceiling joists, should be performed by a qualified structural engineer or licensed contractor. </a:t>
            </a:r>
            <a:r>
              <a:rPr lang="en-US" sz="1400" b="1" dirty="0"/>
              <a:t>I</a:t>
            </a:r>
            <a:r>
              <a:rPr lang="en-US" sz="1400" dirty="0"/>
              <a:t>mproper cutting or reinforcement of joists can lead to structural failure, causing ceilings to sag or collapse. </a:t>
            </a:r>
            <a:r>
              <a:rPr lang="en-US" altLang="en-US" sz="1400" dirty="0"/>
              <a:t>Consult with a qualified structural engineer to develop a safe reinforcement plan. Obtain all necessary permits and pass required inspections.</a:t>
            </a:r>
            <a:r>
              <a:rPr lang="en-US" sz="1400" dirty="0"/>
              <a:t> The manufacturer and seller explicitly disclaim all liability for damages or injuries arising from structural modifications made during installation. SERIOUS INJURY, DEATH OR PROPERTY DAMAGE CAN RESULT FROM IMPROPER INSTALLATION</a:t>
            </a:r>
            <a:r>
              <a:rPr lang="en-US" sz="1400" b="1" dirty="0"/>
              <a:t>.</a:t>
            </a:r>
          </a:p>
        </p:txBody>
      </p:sp>
    </p:spTree>
    <p:extLst>
      <p:ext uri="{BB962C8B-B14F-4D97-AF65-F5344CB8AC3E}">
        <p14:creationId xmlns:p14="http://schemas.microsoft.com/office/powerpoint/2010/main" val="1222626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25A5C8-22FF-19B6-6474-9DD49A3245F1}"/>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2BB11439-DA91-2979-78A6-BBB8140CD02B}"/>
              </a:ext>
            </a:extLst>
          </p:cNvPr>
          <p:cNvSpPr>
            <a:spLocks noGrp="1"/>
          </p:cNvSpPr>
          <p:nvPr>
            <p:ph type="title"/>
          </p:nvPr>
        </p:nvSpPr>
        <p:spPr>
          <a:xfrm>
            <a:off x="1815602" y="145869"/>
            <a:ext cx="5499597" cy="353817"/>
          </a:xfrm>
        </p:spPr>
        <p:txBody>
          <a:bodyPr>
            <a:normAutofit/>
          </a:bodyPr>
          <a:lstStyle/>
          <a:p>
            <a:pPr algn="l"/>
            <a:r>
              <a:rPr lang="en-US" sz="1000" dirty="0"/>
              <a:t>                                        Chiltrix Inc.                                                                                    </a:t>
            </a:r>
            <a:r>
              <a:rPr lang="en-US" sz="1000" dirty="0">
                <a:hlinkClick r:id="rId3"/>
              </a:rPr>
              <a:t>www.chiltrix.com</a:t>
            </a:r>
            <a:r>
              <a:rPr lang="en-US" sz="1000" dirty="0"/>
              <a:t>            </a:t>
            </a:r>
          </a:p>
        </p:txBody>
      </p:sp>
      <p:pic>
        <p:nvPicPr>
          <p:cNvPr id="8" name="Picture 2">
            <a:extLst>
              <a:ext uri="{FF2B5EF4-FFF2-40B4-BE49-F238E27FC236}">
                <a16:creationId xmlns:a16="http://schemas.microsoft.com/office/drawing/2014/main" id="{387C85F6-5967-6E6F-BBF3-A3B183C04BA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7200" y="152399"/>
            <a:ext cx="914400" cy="3472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Slide Number Placeholder 2">
            <a:extLst>
              <a:ext uri="{FF2B5EF4-FFF2-40B4-BE49-F238E27FC236}">
                <a16:creationId xmlns:a16="http://schemas.microsoft.com/office/drawing/2014/main" id="{CA500B8F-95A3-1FC9-8FCF-D0C45A7DEF69}"/>
              </a:ext>
            </a:extLst>
          </p:cNvPr>
          <p:cNvSpPr>
            <a:spLocks noGrp="1"/>
          </p:cNvSpPr>
          <p:nvPr>
            <p:ph type="sldNum" sz="quarter" idx="12"/>
          </p:nvPr>
        </p:nvSpPr>
        <p:spPr/>
        <p:txBody>
          <a:bodyPr/>
          <a:lstStyle/>
          <a:p>
            <a:fld id="{27FF95BC-C5C6-4599-83A4-786D0A729FE0}" type="slidenum">
              <a:rPr lang="en-US" smtClean="0"/>
              <a:t>2</a:t>
            </a:fld>
            <a:endParaRPr lang="en-US" dirty="0"/>
          </a:p>
        </p:txBody>
      </p:sp>
      <p:sp>
        <p:nvSpPr>
          <p:cNvPr id="5" name="TextBox 4">
            <a:extLst>
              <a:ext uri="{FF2B5EF4-FFF2-40B4-BE49-F238E27FC236}">
                <a16:creationId xmlns:a16="http://schemas.microsoft.com/office/drawing/2014/main" id="{9F168871-1FF6-509C-6C8F-5C7B35E36A99}"/>
              </a:ext>
            </a:extLst>
          </p:cNvPr>
          <p:cNvSpPr txBox="1"/>
          <p:nvPr/>
        </p:nvSpPr>
        <p:spPr>
          <a:xfrm>
            <a:off x="571500" y="766386"/>
            <a:ext cx="6629399" cy="461665"/>
          </a:xfrm>
          <a:prstGeom prst="rect">
            <a:avLst/>
          </a:prstGeom>
          <a:noFill/>
        </p:spPr>
        <p:txBody>
          <a:bodyPr wrap="square" rtlCol="0">
            <a:spAutoFit/>
          </a:bodyPr>
          <a:lstStyle/>
          <a:p>
            <a:r>
              <a:rPr lang="en-US" sz="2400" b="1" dirty="0"/>
              <a:t>Installation of Cassette  </a:t>
            </a:r>
          </a:p>
        </p:txBody>
      </p:sp>
      <p:sp>
        <p:nvSpPr>
          <p:cNvPr id="9" name="TextBox 8">
            <a:extLst>
              <a:ext uri="{FF2B5EF4-FFF2-40B4-BE49-F238E27FC236}">
                <a16:creationId xmlns:a16="http://schemas.microsoft.com/office/drawing/2014/main" id="{76F03562-0DE9-9250-F061-8A0A8B6ADA8A}"/>
              </a:ext>
            </a:extLst>
          </p:cNvPr>
          <p:cNvSpPr txBox="1"/>
          <p:nvPr/>
        </p:nvSpPr>
        <p:spPr>
          <a:xfrm>
            <a:off x="401320" y="1152245"/>
            <a:ext cx="7479755" cy="2215991"/>
          </a:xfrm>
          <a:prstGeom prst="rect">
            <a:avLst/>
          </a:prstGeom>
          <a:noFill/>
        </p:spPr>
        <p:txBody>
          <a:bodyPr wrap="square" rtlCol="0">
            <a:spAutoFit/>
          </a:bodyPr>
          <a:lstStyle/>
          <a:p>
            <a:r>
              <a:rPr lang="en-US" sz="1200" dirty="0"/>
              <a:t>Installation must be carried out by qualified and trained personnel. Improper installation may lead to machine malfunctions, reduced lifespan, and even safety accidents. Installation must be carried out in accordance with effective national or local regulations. </a:t>
            </a:r>
          </a:p>
          <a:p>
            <a:r>
              <a:rPr lang="en-US" sz="1200" b="1" dirty="0"/>
              <a:t>Installation diagram/Minimum Distance </a:t>
            </a:r>
          </a:p>
          <a:p>
            <a:r>
              <a:rPr lang="en-US" sz="1200" dirty="0"/>
              <a:t>The installation of Cassette fan coil units requires a certain amount of space to be reserved with walls or obstacles, which is to allow for proper air circulation and maintenance. The specific requirements are as follows:</a:t>
            </a:r>
          </a:p>
          <a:p>
            <a:r>
              <a:rPr lang="en-US" sz="1200" dirty="0"/>
              <a:t>Distance from any wall greater than 39”</a:t>
            </a:r>
          </a:p>
          <a:p>
            <a:r>
              <a:rPr lang="en-US" sz="1200" dirty="0"/>
              <a:t>Distance from vertical obstruction greater than 2”</a:t>
            </a:r>
          </a:p>
          <a:p>
            <a:r>
              <a:rPr lang="en-US" sz="1200" dirty="0"/>
              <a:t>Distance from the ground greater than 98” but less than 137”</a:t>
            </a:r>
          </a:p>
          <a:p>
            <a:endParaRPr lang="en-US" sz="1200" b="1" dirty="0"/>
          </a:p>
          <a:p>
            <a:endParaRPr lang="en-US" dirty="0"/>
          </a:p>
        </p:txBody>
      </p:sp>
      <p:grpSp>
        <p:nvGrpSpPr>
          <p:cNvPr id="26" name="Group 25">
            <a:extLst>
              <a:ext uri="{FF2B5EF4-FFF2-40B4-BE49-F238E27FC236}">
                <a16:creationId xmlns:a16="http://schemas.microsoft.com/office/drawing/2014/main" id="{659DE549-75E0-1676-A865-9ACF725E6D89}"/>
              </a:ext>
            </a:extLst>
          </p:cNvPr>
          <p:cNvGrpSpPr/>
          <p:nvPr/>
        </p:nvGrpSpPr>
        <p:grpSpPr>
          <a:xfrm>
            <a:off x="401320" y="2952458"/>
            <a:ext cx="7200899" cy="2505597"/>
            <a:chOff x="285750" y="3582919"/>
            <a:chExt cx="7200899" cy="2505597"/>
          </a:xfrm>
        </p:grpSpPr>
        <p:pic>
          <p:nvPicPr>
            <p:cNvPr id="11" name="Picture 10">
              <a:extLst>
                <a:ext uri="{FF2B5EF4-FFF2-40B4-BE49-F238E27FC236}">
                  <a16:creationId xmlns:a16="http://schemas.microsoft.com/office/drawing/2014/main" id="{4FBFE868-9929-68B0-3A9C-625A921B6BE3}"/>
                </a:ext>
              </a:extLst>
            </p:cNvPr>
            <p:cNvPicPr>
              <a:picLocks noChangeAspect="1"/>
            </p:cNvPicPr>
            <p:nvPr/>
          </p:nvPicPr>
          <p:blipFill>
            <a:blip r:embed="rId5"/>
            <a:stretch>
              <a:fillRect/>
            </a:stretch>
          </p:blipFill>
          <p:spPr>
            <a:xfrm>
              <a:off x="285750" y="3582919"/>
              <a:ext cx="7200899" cy="2505597"/>
            </a:xfrm>
            <a:prstGeom prst="rect">
              <a:avLst/>
            </a:prstGeom>
          </p:spPr>
        </p:pic>
        <p:sp>
          <p:nvSpPr>
            <p:cNvPr id="12" name="TextBox 11">
              <a:extLst>
                <a:ext uri="{FF2B5EF4-FFF2-40B4-BE49-F238E27FC236}">
                  <a16:creationId xmlns:a16="http://schemas.microsoft.com/office/drawing/2014/main" id="{F31239F9-D73A-F4AC-72D5-1201E69DA879}"/>
                </a:ext>
              </a:extLst>
            </p:cNvPr>
            <p:cNvSpPr txBox="1"/>
            <p:nvPr/>
          </p:nvSpPr>
          <p:spPr>
            <a:xfrm>
              <a:off x="6279670" y="4001745"/>
              <a:ext cx="394660" cy="369332"/>
            </a:xfrm>
            <a:prstGeom prst="rect">
              <a:avLst/>
            </a:prstGeom>
            <a:noFill/>
          </p:spPr>
          <p:txBody>
            <a:bodyPr wrap="none" rtlCol="0">
              <a:spAutoFit/>
            </a:bodyPr>
            <a:lstStyle/>
            <a:p>
              <a:r>
                <a:rPr lang="en-US" dirty="0"/>
                <a:t>2”</a:t>
              </a:r>
            </a:p>
          </p:txBody>
        </p:sp>
        <p:sp>
          <p:nvSpPr>
            <p:cNvPr id="14" name="TextBox 13">
              <a:extLst>
                <a:ext uri="{FF2B5EF4-FFF2-40B4-BE49-F238E27FC236}">
                  <a16:creationId xmlns:a16="http://schemas.microsoft.com/office/drawing/2014/main" id="{6048CE10-8CF8-EBFF-1468-5D45341BD8B6}"/>
                </a:ext>
              </a:extLst>
            </p:cNvPr>
            <p:cNvSpPr txBox="1"/>
            <p:nvPr/>
          </p:nvSpPr>
          <p:spPr>
            <a:xfrm>
              <a:off x="4419600" y="5105400"/>
              <a:ext cx="631904" cy="369332"/>
            </a:xfrm>
            <a:prstGeom prst="rect">
              <a:avLst/>
            </a:prstGeom>
            <a:noFill/>
          </p:spPr>
          <p:txBody>
            <a:bodyPr wrap="none" rtlCol="0">
              <a:spAutoFit/>
            </a:bodyPr>
            <a:lstStyle/>
            <a:p>
              <a:r>
                <a:rPr lang="en-US" dirty="0"/>
                <a:t>137”</a:t>
              </a:r>
            </a:p>
          </p:txBody>
        </p:sp>
        <p:sp>
          <p:nvSpPr>
            <p:cNvPr id="15" name="TextBox 14">
              <a:extLst>
                <a:ext uri="{FF2B5EF4-FFF2-40B4-BE49-F238E27FC236}">
                  <a16:creationId xmlns:a16="http://schemas.microsoft.com/office/drawing/2014/main" id="{9D474C91-66EA-9E7E-96B1-32D5B1637406}"/>
                </a:ext>
              </a:extLst>
            </p:cNvPr>
            <p:cNvSpPr txBox="1"/>
            <p:nvPr/>
          </p:nvSpPr>
          <p:spPr>
            <a:xfrm>
              <a:off x="5321220" y="5105400"/>
              <a:ext cx="514885" cy="369332"/>
            </a:xfrm>
            <a:prstGeom prst="rect">
              <a:avLst/>
            </a:prstGeom>
            <a:noFill/>
          </p:spPr>
          <p:txBody>
            <a:bodyPr wrap="none" rtlCol="0">
              <a:spAutoFit/>
            </a:bodyPr>
            <a:lstStyle/>
            <a:p>
              <a:r>
                <a:rPr lang="en-US" dirty="0"/>
                <a:t>98”</a:t>
              </a:r>
            </a:p>
          </p:txBody>
        </p:sp>
        <p:sp>
          <p:nvSpPr>
            <p:cNvPr id="18" name="TextBox 17">
              <a:extLst>
                <a:ext uri="{FF2B5EF4-FFF2-40B4-BE49-F238E27FC236}">
                  <a16:creationId xmlns:a16="http://schemas.microsoft.com/office/drawing/2014/main" id="{F7361E7B-B1D1-87D1-D7B7-B82E6DC075E1}"/>
                </a:ext>
              </a:extLst>
            </p:cNvPr>
            <p:cNvSpPr txBox="1"/>
            <p:nvPr/>
          </p:nvSpPr>
          <p:spPr>
            <a:xfrm>
              <a:off x="598448" y="3836129"/>
              <a:ext cx="514885" cy="369332"/>
            </a:xfrm>
            <a:prstGeom prst="rect">
              <a:avLst/>
            </a:prstGeom>
            <a:noFill/>
          </p:spPr>
          <p:txBody>
            <a:bodyPr wrap="none" rtlCol="0">
              <a:spAutoFit/>
            </a:bodyPr>
            <a:lstStyle/>
            <a:p>
              <a:r>
                <a:rPr lang="en-US" dirty="0"/>
                <a:t>39”</a:t>
              </a:r>
            </a:p>
          </p:txBody>
        </p:sp>
        <p:sp>
          <p:nvSpPr>
            <p:cNvPr id="20" name="TextBox 19">
              <a:extLst>
                <a:ext uri="{FF2B5EF4-FFF2-40B4-BE49-F238E27FC236}">
                  <a16:creationId xmlns:a16="http://schemas.microsoft.com/office/drawing/2014/main" id="{3A8FECE1-D9BE-7D7D-0F54-EB72C37C4876}"/>
                </a:ext>
              </a:extLst>
            </p:cNvPr>
            <p:cNvSpPr txBox="1"/>
            <p:nvPr/>
          </p:nvSpPr>
          <p:spPr>
            <a:xfrm rot="16200000">
              <a:off x="1984624" y="3768288"/>
              <a:ext cx="514885" cy="369332"/>
            </a:xfrm>
            <a:prstGeom prst="rect">
              <a:avLst/>
            </a:prstGeom>
            <a:noFill/>
          </p:spPr>
          <p:txBody>
            <a:bodyPr wrap="none" rtlCol="0">
              <a:spAutoFit/>
            </a:bodyPr>
            <a:lstStyle/>
            <a:p>
              <a:r>
                <a:rPr lang="en-US" dirty="0"/>
                <a:t>39”</a:t>
              </a:r>
            </a:p>
          </p:txBody>
        </p:sp>
        <p:sp>
          <p:nvSpPr>
            <p:cNvPr id="23" name="TextBox 22">
              <a:extLst>
                <a:ext uri="{FF2B5EF4-FFF2-40B4-BE49-F238E27FC236}">
                  <a16:creationId xmlns:a16="http://schemas.microsoft.com/office/drawing/2014/main" id="{BABBED49-21EE-897B-E3F5-689B9B715575}"/>
                </a:ext>
              </a:extLst>
            </p:cNvPr>
            <p:cNvSpPr txBox="1"/>
            <p:nvPr/>
          </p:nvSpPr>
          <p:spPr>
            <a:xfrm rot="16200000">
              <a:off x="627291" y="5290065"/>
              <a:ext cx="514885" cy="369332"/>
            </a:xfrm>
            <a:prstGeom prst="rect">
              <a:avLst/>
            </a:prstGeom>
            <a:noFill/>
          </p:spPr>
          <p:txBody>
            <a:bodyPr wrap="none" rtlCol="0">
              <a:spAutoFit/>
            </a:bodyPr>
            <a:lstStyle/>
            <a:p>
              <a:r>
                <a:rPr lang="en-US" dirty="0"/>
                <a:t>39”</a:t>
              </a:r>
            </a:p>
          </p:txBody>
        </p:sp>
        <p:sp>
          <p:nvSpPr>
            <p:cNvPr id="24" name="TextBox 23">
              <a:extLst>
                <a:ext uri="{FF2B5EF4-FFF2-40B4-BE49-F238E27FC236}">
                  <a16:creationId xmlns:a16="http://schemas.microsoft.com/office/drawing/2014/main" id="{C527CB27-9BF6-48A3-706D-3F5877C71D5E}"/>
                </a:ext>
              </a:extLst>
            </p:cNvPr>
            <p:cNvSpPr txBox="1"/>
            <p:nvPr/>
          </p:nvSpPr>
          <p:spPr>
            <a:xfrm>
              <a:off x="2229614" y="5261491"/>
              <a:ext cx="514885" cy="369332"/>
            </a:xfrm>
            <a:prstGeom prst="rect">
              <a:avLst/>
            </a:prstGeom>
            <a:noFill/>
          </p:spPr>
          <p:txBody>
            <a:bodyPr wrap="none" rtlCol="0">
              <a:spAutoFit/>
            </a:bodyPr>
            <a:lstStyle/>
            <a:p>
              <a:r>
                <a:rPr lang="en-US" dirty="0"/>
                <a:t>39”</a:t>
              </a:r>
            </a:p>
          </p:txBody>
        </p:sp>
      </p:grpSp>
      <p:sp>
        <p:nvSpPr>
          <p:cNvPr id="27" name="TextBox 26">
            <a:extLst>
              <a:ext uri="{FF2B5EF4-FFF2-40B4-BE49-F238E27FC236}">
                <a16:creationId xmlns:a16="http://schemas.microsoft.com/office/drawing/2014/main" id="{F9A9591C-70DA-337F-F7FA-711623330DFD}"/>
              </a:ext>
            </a:extLst>
          </p:cNvPr>
          <p:cNvSpPr txBox="1"/>
          <p:nvPr/>
        </p:nvSpPr>
        <p:spPr>
          <a:xfrm>
            <a:off x="525326" y="5522944"/>
            <a:ext cx="7076894" cy="923330"/>
          </a:xfrm>
          <a:prstGeom prst="rect">
            <a:avLst/>
          </a:prstGeom>
          <a:noFill/>
        </p:spPr>
        <p:txBody>
          <a:bodyPr wrap="square" rtlCol="0">
            <a:spAutoFit/>
          </a:bodyPr>
          <a:lstStyle/>
          <a:p>
            <a:r>
              <a:rPr lang="en-US" sz="1200" dirty="0"/>
              <a:t>The unit should be mounted on a support that can handle 100lbs. Using a suitable bracket or all thread to suspend the unit into the ceiling.  Below is a diagram of how the unit would be mounted/suspended. </a:t>
            </a:r>
          </a:p>
          <a:p>
            <a:endParaRPr lang="en-US" sz="1200" b="1" dirty="0"/>
          </a:p>
          <a:p>
            <a:endParaRPr lang="en-US" dirty="0"/>
          </a:p>
        </p:txBody>
      </p:sp>
      <p:grpSp>
        <p:nvGrpSpPr>
          <p:cNvPr id="31" name="Group 30">
            <a:extLst>
              <a:ext uri="{FF2B5EF4-FFF2-40B4-BE49-F238E27FC236}">
                <a16:creationId xmlns:a16="http://schemas.microsoft.com/office/drawing/2014/main" id="{207C00C7-13BB-8CA1-5AE0-78C53094199C}"/>
              </a:ext>
            </a:extLst>
          </p:cNvPr>
          <p:cNvGrpSpPr/>
          <p:nvPr/>
        </p:nvGrpSpPr>
        <p:grpSpPr>
          <a:xfrm>
            <a:off x="525325" y="6185476"/>
            <a:ext cx="5951675" cy="2456992"/>
            <a:chOff x="525325" y="6185476"/>
            <a:chExt cx="5951675" cy="2456992"/>
          </a:xfrm>
        </p:grpSpPr>
        <p:pic>
          <p:nvPicPr>
            <p:cNvPr id="29" name="Picture 28">
              <a:extLst>
                <a:ext uri="{FF2B5EF4-FFF2-40B4-BE49-F238E27FC236}">
                  <a16:creationId xmlns:a16="http://schemas.microsoft.com/office/drawing/2014/main" id="{E798ABD7-5E84-F4AA-F017-52009DA8E8B9}"/>
                </a:ext>
              </a:extLst>
            </p:cNvPr>
            <p:cNvPicPr>
              <a:picLocks noChangeAspect="1"/>
            </p:cNvPicPr>
            <p:nvPr/>
          </p:nvPicPr>
          <p:blipFill>
            <a:blip r:embed="rId6"/>
            <a:srcRect r="6936" b="26384"/>
            <a:stretch/>
          </p:blipFill>
          <p:spPr>
            <a:xfrm>
              <a:off x="525325" y="6185476"/>
              <a:ext cx="5951675" cy="2456992"/>
            </a:xfrm>
            <a:prstGeom prst="rect">
              <a:avLst/>
            </a:prstGeom>
          </p:spPr>
        </p:pic>
        <p:sp>
          <p:nvSpPr>
            <p:cNvPr id="30" name="TextBox 29">
              <a:extLst>
                <a:ext uri="{FF2B5EF4-FFF2-40B4-BE49-F238E27FC236}">
                  <a16:creationId xmlns:a16="http://schemas.microsoft.com/office/drawing/2014/main" id="{35D8D5AE-71AB-FFFF-D277-DB718BE4EC9F}"/>
                </a:ext>
              </a:extLst>
            </p:cNvPr>
            <p:cNvSpPr txBox="1"/>
            <p:nvPr/>
          </p:nvSpPr>
          <p:spPr>
            <a:xfrm>
              <a:off x="571500" y="8153557"/>
              <a:ext cx="1636987" cy="261610"/>
            </a:xfrm>
            <a:prstGeom prst="rect">
              <a:avLst/>
            </a:prstGeom>
            <a:solidFill>
              <a:schemeClr val="bg1"/>
            </a:solidFill>
          </p:spPr>
          <p:txBody>
            <a:bodyPr wrap="none" rtlCol="0">
              <a:spAutoFit/>
            </a:bodyPr>
            <a:lstStyle/>
            <a:p>
              <a:r>
                <a:rPr lang="en-US" sz="1100" dirty="0"/>
                <a:t>Mounting Rod/All Thread</a:t>
              </a:r>
            </a:p>
          </p:txBody>
        </p:sp>
      </p:grpSp>
      <p:sp>
        <p:nvSpPr>
          <p:cNvPr id="2" name="TextBox 1">
            <a:extLst>
              <a:ext uri="{FF2B5EF4-FFF2-40B4-BE49-F238E27FC236}">
                <a16:creationId xmlns:a16="http://schemas.microsoft.com/office/drawing/2014/main" id="{E1BA55DD-C9DA-8C1D-D084-6CCFE414C599}"/>
              </a:ext>
            </a:extLst>
          </p:cNvPr>
          <p:cNvSpPr txBox="1"/>
          <p:nvPr/>
        </p:nvSpPr>
        <p:spPr>
          <a:xfrm>
            <a:off x="457201" y="8726014"/>
            <a:ext cx="7076894" cy="738664"/>
          </a:xfrm>
          <a:prstGeom prst="rect">
            <a:avLst/>
          </a:prstGeom>
          <a:noFill/>
        </p:spPr>
        <p:txBody>
          <a:bodyPr wrap="square" rtlCol="0">
            <a:spAutoFit/>
          </a:bodyPr>
          <a:lstStyle/>
          <a:p>
            <a:r>
              <a:rPr lang="en-US" dirty="0"/>
              <a:t>NOTE* </a:t>
            </a:r>
            <a:r>
              <a:rPr lang="en-US" sz="1200" dirty="0"/>
              <a:t>Ceiling cassette units are normally installed in a drop ceiling. There are also options for installing ceiling cassette units into a standard </a:t>
            </a:r>
            <a:r>
              <a:rPr lang="en-US" sz="1200"/>
              <a:t>residential ceiling with </a:t>
            </a:r>
            <a:r>
              <a:rPr lang="en-US" sz="1200" dirty="0"/>
              <a:t>10” or 12” joists with 24” or 16” centers as well. Please contact Chiltrix to discuss a joist installation design.</a:t>
            </a:r>
          </a:p>
        </p:txBody>
      </p:sp>
    </p:spTree>
    <p:extLst>
      <p:ext uri="{BB962C8B-B14F-4D97-AF65-F5344CB8AC3E}">
        <p14:creationId xmlns:p14="http://schemas.microsoft.com/office/powerpoint/2010/main" val="5993012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E420CB-5369-2FDB-66BB-0538673AA7C4}"/>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59C8DFBA-D9BC-456A-0A8F-50E5383678F9}"/>
              </a:ext>
            </a:extLst>
          </p:cNvPr>
          <p:cNvSpPr>
            <a:spLocks noGrp="1"/>
          </p:cNvSpPr>
          <p:nvPr>
            <p:ph type="title"/>
          </p:nvPr>
        </p:nvSpPr>
        <p:spPr>
          <a:xfrm>
            <a:off x="1815602" y="145869"/>
            <a:ext cx="5499597" cy="353817"/>
          </a:xfrm>
        </p:spPr>
        <p:txBody>
          <a:bodyPr>
            <a:normAutofit/>
          </a:bodyPr>
          <a:lstStyle/>
          <a:p>
            <a:pPr algn="l"/>
            <a:r>
              <a:rPr lang="en-US" sz="1000" dirty="0"/>
              <a:t>                                        Chiltrix Inc.                                                                                    </a:t>
            </a:r>
            <a:r>
              <a:rPr lang="en-US" sz="1000" dirty="0">
                <a:hlinkClick r:id="rId3"/>
              </a:rPr>
              <a:t>www.chiltrix.com</a:t>
            </a:r>
            <a:r>
              <a:rPr lang="en-US" sz="1000" dirty="0"/>
              <a:t>            </a:t>
            </a:r>
          </a:p>
        </p:txBody>
      </p:sp>
      <p:pic>
        <p:nvPicPr>
          <p:cNvPr id="8" name="Picture 2">
            <a:extLst>
              <a:ext uri="{FF2B5EF4-FFF2-40B4-BE49-F238E27FC236}">
                <a16:creationId xmlns:a16="http://schemas.microsoft.com/office/drawing/2014/main" id="{23090E87-CEC2-B313-27D2-BB40A91C4A1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7200" y="152399"/>
            <a:ext cx="914400" cy="3472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Slide Number Placeholder 2">
            <a:extLst>
              <a:ext uri="{FF2B5EF4-FFF2-40B4-BE49-F238E27FC236}">
                <a16:creationId xmlns:a16="http://schemas.microsoft.com/office/drawing/2014/main" id="{3B465BC6-7CDE-F869-07AD-485FB023D806}"/>
              </a:ext>
            </a:extLst>
          </p:cNvPr>
          <p:cNvSpPr>
            <a:spLocks noGrp="1"/>
          </p:cNvSpPr>
          <p:nvPr>
            <p:ph type="sldNum" sz="quarter" idx="12"/>
          </p:nvPr>
        </p:nvSpPr>
        <p:spPr/>
        <p:txBody>
          <a:bodyPr/>
          <a:lstStyle/>
          <a:p>
            <a:fld id="{27FF95BC-C5C6-4599-83A4-786D0A729FE0}" type="slidenum">
              <a:rPr lang="en-US" smtClean="0"/>
              <a:t>3</a:t>
            </a:fld>
            <a:endParaRPr lang="en-US" dirty="0"/>
          </a:p>
        </p:txBody>
      </p:sp>
      <p:sp>
        <p:nvSpPr>
          <p:cNvPr id="5" name="TextBox 4">
            <a:extLst>
              <a:ext uri="{FF2B5EF4-FFF2-40B4-BE49-F238E27FC236}">
                <a16:creationId xmlns:a16="http://schemas.microsoft.com/office/drawing/2014/main" id="{C1654B2B-B301-FCCF-CFAB-CA84AD7C3457}"/>
              </a:ext>
            </a:extLst>
          </p:cNvPr>
          <p:cNvSpPr txBox="1"/>
          <p:nvPr/>
        </p:nvSpPr>
        <p:spPr>
          <a:xfrm>
            <a:off x="571500" y="766386"/>
            <a:ext cx="6629399" cy="461665"/>
          </a:xfrm>
          <a:prstGeom prst="rect">
            <a:avLst/>
          </a:prstGeom>
          <a:noFill/>
        </p:spPr>
        <p:txBody>
          <a:bodyPr wrap="square" rtlCol="0">
            <a:spAutoFit/>
          </a:bodyPr>
          <a:lstStyle/>
          <a:p>
            <a:r>
              <a:rPr lang="en-US" sz="2400" b="1" dirty="0"/>
              <a:t>Cassette Template </a:t>
            </a:r>
          </a:p>
        </p:txBody>
      </p:sp>
      <p:sp>
        <p:nvSpPr>
          <p:cNvPr id="6" name="TextBox 5">
            <a:extLst>
              <a:ext uri="{FF2B5EF4-FFF2-40B4-BE49-F238E27FC236}">
                <a16:creationId xmlns:a16="http://schemas.microsoft.com/office/drawing/2014/main" id="{039A66C2-26F8-057E-6D33-4ECBAABF5BB3}"/>
              </a:ext>
            </a:extLst>
          </p:cNvPr>
          <p:cNvSpPr txBox="1"/>
          <p:nvPr/>
        </p:nvSpPr>
        <p:spPr>
          <a:xfrm>
            <a:off x="457200" y="1228051"/>
            <a:ext cx="6926580" cy="523220"/>
          </a:xfrm>
          <a:prstGeom prst="rect">
            <a:avLst/>
          </a:prstGeom>
          <a:noFill/>
        </p:spPr>
        <p:txBody>
          <a:bodyPr wrap="square" rtlCol="0">
            <a:spAutoFit/>
          </a:bodyPr>
          <a:lstStyle/>
          <a:p>
            <a:r>
              <a:rPr lang="en-US" sz="1400" dirty="0"/>
              <a:t>The Cassette Fan coil will use one of the following templates/dimensions in order to mount to the rafters/studs/mounting brackets in the celling. </a:t>
            </a:r>
          </a:p>
        </p:txBody>
      </p:sp>
      <p:graphicFrame>
        <p:nvGraphicFramePr>
          <p:cNvPr id="13" name="Table 12">
            <a:extLst>
              <a:ext uri="{FF2B5EF4-FFF2-40B4-BE49-F238E27FC236}">
                <a16:creationId xmlns:a16="http://schemas.microsoft.com/office/drawing/2014/main" id="{847EB046-0470-2235-D8B0-ED12542741AC}"/>
              </a:ext>
            </a:extLst>
          </p:cNvPr>
          <p:cNvGraphicFramePr>
            <a:graphicFrameLocks noGrp="1"/>
          </p:cNvGraphicFramePr>
          <p:nvPr/>
        </p:nvGraphicFramePr>
        <p:xfrm>
          <a:off x="228600" y="1813136"/>
          <a:ext cx="7146751" cy="3292265"/>
        </p:xfrm>
        <a:graphic>
          <a:graphicData uri="http://schemas.openxmlformats.org/drawingml/2006/table">
            <a:tbl>
              <a:tblPr firstRow="1" bandRow="1">
                <a:tableStyleId>{073A0DAA-6AF3-43AB-8588-CEC1D06C72B9}</a:tableStyleId>
              </a:tblPr>
              <a:tblGrid>
                <a:gridCol w="1347002">
                  <a:extLst>
                    <a:ext uri="{9D8B030D-6E8A-4147-A177-3AD203B41FA5}">
                      <a16:colId xmlns:a16="http://schemas.microsoft.com/office/drawing/2014/main" val="4109486534"/>
                    </a:ext>
                  </a:extLst>
                </a:gridCol>
                <a:gridCol w="786598">
                  <a:extLst>
                    <a:ext uri="{9D8B030D-6E8A-4147-A177-3AD203B41FA5}">
                      <a16:colId xmlns:a16="http://schemas.microsoft.com/office/drawing/2014/main" val="1517576627"/>
                    </a:ext>
                  </a:extLst>
                </a:gridCol>
                <a:gridCol w="838200">
                  <a:extLst>
                    <a:ext uri="{9D8B030D-6E8A-4147-A177-3AD203B41FA5}">
                      <a16:colId xmlns:a16="http://schemas.microsoft.com/office/drawing/2014/main" val="501267059"/>
                    </a:ext>
                  </a:extLst>
                </a:gridCol>
                <a:gridCol w="838200">
                  <a:extLst>
                    <a:ext uri="{9D8B030D-6E8A-4147-A177-3AD203B41FA5}">
                      <a16:colId xmlns:a16="http://schemas.microsoft.com/office/drawing/2014/main" val="921771635"/>
                    </a:ext>
                  </a:extLst>
                </a:gridCol>
                <a:gridCol w="838200">
                  <a:extLst>
                    <a:ext uri="{9D8B030D-6E8A-4147-A177-3AD203B41FA5}">
                      <a16:colId xmlns:a16="http://schemas.microsoft.com/office/drawing/2014/main" val="2048077685"/>
                    </a:ext>
                  </a:extLst>
                </a:gridCol>
                <a:gridCol w="838200">
                  <a:extLst>
                    <a:ext uri="{9D8B030D-6E8A-4147-A177-3AD203B41FA5}">
                      <a16:colId xmlns:a16="http://schemas.microsoft.com/office/drawing/2014/main" val="3468436478"/>
                    </a:ext>
                  </a:extLst>
                </a:gridCol>
                <a:gridCol w="838200">
                  <a:extLst>
                    <a:ext uri="{9D8B030D-6E8A-4147-A177-3AD203B41FA5}">
                      <a16:colId xmlns:a16="http://schemas.microsoft.com/office/drawing/2014/main" val="2411558211"/>
                    </a:ext>
                  </a:extLst>
                </a:gridCol>
                <a:gridCol w="822151">
                  <a:extLst>
                    <a:ext uri="{9D8B030D-6E8A-4147-A177-3AD203B41FA5}">
                      <a16:colId xmlns:a16="http://schemas.microsoft.com/office/drawing/2014/main" val="1186448036"/>
                    </a:ext>
                  </a:extLst>
                </a:gridCol>
              </a:tblGrid>
              <a:tr h="658453">
                <a:tc>
                  <a:txBody>
                    <a:bodyPr/>
                    <a:lstStyle/>
                    <a:p>
                      <a:r>
                        <a:rPr lang="en-US" dirty="0"/>
                        <a:t>Model</a:t>
                      </a:r>
                    </a:p>
                  </a:txBody>
                  <a:tcPr/>
                </a:tc>
                <a:tc>
                  <a:txBody>
                    <a:bodyPr/>
                    <a:lstStyle/>
                    <a:p>
                      <a:r>
                        <a:rPr lang="en-US" dirty="0"/>
                        <a:t>A3</a:t>
                      </a:r>
                    </a:p>
                  </a:txBody>
                  <a:tcPr/>
                </a:tc>
                <a:tc>
                  <a:txBody>
                    <a:bodyPr/>
                    <a:lstStyle/>
                    <a:p>
                      <a:r>
                        <a:rPr lang="en-US" dirty="0"/>
                        <a:t>B3</a:t>
                      </a:r>
                    </a:p>
                  </a:txBody>
                  <a:tcPr/>
                </a:tc>
                <a:tc>
                  <a:txBody>
                    <a:bodyPr/>
                    <a:lstStyle/>
                    <a:p>
                      <a:r>
                        <a:rPr lang="en-US" dirty="0"/>
                        <a:t>C3</a:t>
                      </a:r>
                    </a:p>
                  </a:txBody>
                  <a:tcPr/>
                </a:tc>
                <a:tc>
                  <a:txBody>
                    <a:bodyPr/>
                    <a:lstStyle/>
                    <a:p>
                      <a:r>
                        <a:rPr lang="en-US" dirty="0"/>
                        <a:t>C4</a:t>
                      </a:r>
                    </a:p>
                  </a:txBody>
                  <a:tcPr/>
                </a:tc>
                <a:tc>
                  <a:txBody>
                    <a:bodyPr/>
                    <a:lstStyle/>
                    <a:p>
                      <a:r>
                        <a:rPr lang="en-US" dirty="0"/>
                        <a:t>E1</a:t>
                      </a:r>
                    </a:p>
                  </a:txBody>
                  <a:tcPr/>
                </a:tc>
                <a:tc>
                  <a:txBody>
                    <a:bodyPr/>
                    <a:lstStyle/>
                    <a:p>
                      <a:r>
                        <a:rPr lang="en-US" dirty="0"/>
                        <a:t>E2</a:t>
                      </a:r>
                    </a:p>
                  </a:txBody>
                  <a:tcPr/>
                </a:tc>
                <a:tc>
                  <a:txBody>
                    <a:bodyPr/>
                    <a:lstStyle/>
                    <a:p>
                      <a:r>
                        <a:rPr lang="en-US" dirty="0"/>
                        <a:t>F1</a:t>
                      </a:r>
                    </a:p>
                  </a:txBody>
                  <a:tcPr/>
                </a:tc>
                <a:extLst>
                  <a:ext uri="{0D108BD9-81ED-4DB2-BD59-A6C34878D82A}">
                    <a16:rowId xmlns:a16="http://schemas.microsoft.com/office/drawing/2014/main" val="1342515484"/>
                  </a:ext>
                </a:extLst>
              </a:tr>
              <a:tr h="658453">
                <a:tc>
                  <a:txBody>
                    <a:bodyPr/>
                    <a:lstStyle/>
                    <a:p>
                      <a:r>
                        <a:rPr lang="en-US" sz="1800" dirty="0">
                          <a:solidFill>
                            <a:srgbClr val="000000"/>
                          </a:solidFill>
                          <a:effectLst/>
                          <a:latin typeface="Calibri" panose="020F0502020204030204" pitchFamily="34" charset="0"/>
                          <a:ea typeface="Calibri" panose="020F0502020204030204" pitchFamily="34" charset="0"/>
                        </a:rPr>
                        <a:t>CC68</a:t>
                      </a:r>
                      <a:endParaRPr lang="en-US" dirty="0"/>
                    </a:p>
                  </a:txBody>
                  <a:tcPr/>
                </a:tc>
                <a:tc>
                  <a:txBody>
                    <a:bodyPr/>
                    <a:lstStyle/>
                    <a:p>
                      <a:r>
                        <a:rPr lang="en-US" dirty="0"/>
                        <a:t>9-1/2”</a:t>
                      </a:r>
                    </a:p>
                  </a:txBody>
                  <a:tcPr/>
                </a:tc>
                <a:tc>
                  <a:txBody>
                    <a:bodyPr/>
                    <a:lstStyle/>
                    <a:p>
                      <a:r>
                        <a:rPr lang="en-US" dirty="0"/>
                        <a:t>1-1/8”</a:t>
                      </a:r>
                    </a:p>
                    <a:p>
                      <a:endParaRPr lang="en-US" dirty="0"/>
                    </a:p>
                  </a:txBody>
                  <a:tcPr/>
                </a:tc>
                <a:tc>
                  <a:txBody>
                    <a:bodyPr/>
                    <a:lstStyle/>
                    <a:p>
                      <a:r>
                        <a:rPr lang="en-US" dirty="0"/>
                        <a:t>7-1/4”</a:t>
                      </a:r>
                    </a:p>
                  </a:txBody>
                  <a:tcPr/>
                </a:tc>
                <a:tc>
                  <a:txBody>
                    <a:bodyPr/>
                    <a:lstStyle/>
                    <a:p>
                      <a:r>
                        <a:rPr lang="en-US" dirty="0"/>
                        <a:t>2-1/8”</a:t>
                      </a:r>
                    </a:p>
                  </a:txBody>
                  <a:tcPr/>
                </a:tc>
                <a:tc>
                  <a:txBody>
                    <a:bodyPr/>
                    <a:lstStyle/>
                    <a:p>
                      <a:r>
                        <a:rPr lang="en-US" dirty="0"/>
                        <a:t>3-3/8”</a:t>
                      </a:r>
                    </a:p>
                  </a:txBody>
                  <a:tcPr/>
                </a:tc>
                <a:tc>
                  <a:txBody>
                    <a:bodyPr/>
                    <a:lstStyle/>
                    <a:p>
                      <a:r>
                        <a:rPr lang="en-US" dirty="0"/>
                        <a:t>7-1/2”</a:t>
                      </a:r>
                    </a:p>
                  </a:txBody>
                  <a:tcPr/>
                </a:tc>
                <a:tc>
                  <a:txBody>
                    <a:bodyPr/>
                    <a:lstStyle/>
                    <a:p>
                      <a:r>
                        <a:rPr lang="en-US" dirty="0"/>
                        <a:t>7-7/8”</a:t>
                      </a:r>
                    </a:p>
                  </a:txBody>
                  <a:tcPr/>
                </a:tc>
                <a:extLst>
                  <a:ext uri="{0D108BD9-81ED-4DB2-BD59-A6C34878D82A}">
                    <a16:rowId xmlns:a16="http://schemas.microsoft.com/office/drawing/2014/main" val="4153175623"/>
                  </a:ext>
                </a:extLst>
              </a:tr>
              <a:tr h="658453">
                <a:tc>
                  <a:txBody>
                    <a:bodyPr/>
                    <a:lstStyle/>
                    <a:p>
                      <a:r>
                        <a:rPr lang="en-US" dirty="0"/>
                        <a:t>CC100*</a:t>
                      </a:r>
                    </a:p>
                  </a:txBody>
                  <a:tcPr/>
                </a:tc>
                <a:tc>
                  <a:txBody>
                    <a:bodyPr/>
                    <a:lstStyle/>
                    <a:p>
                      <a:r>
                        <a:rPr lang="en-US" dirty="0"/>
                        <a:t>9-1/2”</a:t>
                      </a:r>
                    </a:p>
                    <a:p>
                      <a:endParaRPr lang="en-US" dirty="0"/>
                    </a:p>
                  </a:txBody>
                  <a:tcPr/>
                </a:tc>
                <a:tc>
                  <a:txBody>
                    <a:bodyPr/>
                    <a:lstStyle/>
                    <a:p>
                      <a:r>
                        <a:rPr lang="en-US" dirty="0"/>
                        <a:t>1-1/8”</a:t>
                      </a:r>
                    </a:p>
                    <a:p>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7-1/4”</a:t>
                      </a:r>
                    </a:p>
                    <a:p>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2-1/8”</a:t>
                      </a:r>
                    </a:p>
                    <a:p>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3-3/8”</a:t>
                      </a:r>
                    </a:p>
                    <a:p>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7-1/2”</a:t>
                      </a:r>
                    </a:p>
                    <a:p>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7-7/8”</a:t>
                      </a:r>
                    </a:p>
                    <a:p>
                      <a:endParaRPr lang="en-US" dirty="0"/>
                    </a:p>
                  </a:txBody>
                  <a:tcPr/>
                </a:tc>
                <a:extLst>
                  <a:ext uri="{0D108BD9-81ED-4DB2-BD59-A6C34878D82A}">
                    <a16:rowId xmlns:a16="http://schemas.microsoft.com/office/drawing/2014/main" val="1182528598"/>
                  </a:ext>
                </a:extLst>
              </a:tr>
              <a:tr h="658453">
                <a:tc>
                  <a:txBody>
                    <a:bodyPr/>
                    <a:lstStyle/>
                    <a:p>
                      <a:r>
                        <a:rPr lang="en-US" dirty="0"/>
                        <a:t>CC120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9-1/2”</a:t>
                      </a:r>
                    </a:p>
                    <a:p>
                      <a:endParaRPr lang="en-US" dirty="0"/>
                    </a:p>
                  </a:txBody>
                  <a:tcPr/>
                </a:tc>
                <a:tc>
                  <a:txBody>
                    <a:bodyPr/>
                    <a:lstStyle/>
                    <a:p>
                      <a:r>
                        <a:rPr lang="en-US" dirty="0"/>
                        <a:t>1-1/8”</a:t>
                      </a:r>
                    </a:p>
                    <a:p>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7-1/4”</a:t>
                      </a:r>
                    </a:p>
                    <a:p>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2-1/8”</a:t>
                      </a:r>
                    </a:p>
                    <a:p>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3-3/8”</a:t>
                      </a:r>
                    </a:p>
                    <a:p>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7-1/2”</a:t>
                      </a:r>
                    </a:p>
                    <a:p>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7-7/8”</a:t>
                      </a:r>
                    </a:p>
                    <a:p>
                      <a:endParaRPr lang="en-US" dirty="0"/>
                    </a:p>
                  </a:txBody>
                  <a:tcPr/>
                </a:tc>
                <a:extLst>
                  <a:ext uri="{0D108BD9-81ED-4DB2-BD59-A6C34878D82A}">
                    <a16:rowId xmlns:a16="http://schemas.microsoft.com/office/drawing/2014/main" val="4265819268"/>
                  </a:ext>
                </a:extLst>
              </a:tr>
              <a:tr h="658453">
                <a:tc>
                  <a:txBody>
                    <a:bodyPr/>
                    <a:lstStyle/>
                    <a:p>
                      <a:r>
                        <a:rPr lang="en-US" dirty="0"/>
                        <a:t>CC160*</a:t>
                      </a:r>
                    </a:p>
                  </a:txBody>
                  <a:tcPr/>
                </a:tc>
                <a:tc>
                  <a:txBody>
                    <a:bodyPr/>
                    <a:lstStyle/>
                    <a:p>
                      <a:r>
                        <a:rPr lang="en-US" dirty="0"/>
                        <a:t>9-1/2”</a:t>
                      </a:r>
                    </a:p>
                  </a:txBody>
                  <a:tcPr/>
                </a:tc>
                <a:tc>
                  <a:txBody>
                    <a:bodyPr/>
                    <a:lstStyle/>
                    <a:p>
                      <a:r>
                        <a:rPr lang="en-US" dirty="0"/>
                        <a:t>1-1/8”</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7-1/4”</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2-1/8”</a:t>
                      </a:r>
                    </a:p>
                    <a:p>
                      <a:endParaRPr lang="en-US" dirty="0"/>
                    </a:p>
                  </a:txBody>
                  <a:tcPr/>
                </a:tc>
                <a:tc>
                  <a:txBody>
                    <a:bodyPr/>
                    <a:lstStyle/>
                    <a:p>
                      <a:r>
                        <a:rPr lang="en-US" dirty="0"/>
                        <a:t>3-1/2”</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7-1/2”</a:t>
                      </a:r>
                    </a:p>
                    <a:p>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7-7/8”</a:t>
                      </a:r>
                    </a:p>
                    <a:p>
                      <a:endParaRPr lang="en-US" dirty="0"/>
                    </a:p>
                  </a:txBody>
                  <a:tcPr/>
                </a:tc>
                <a:extLst>
                  <a:ext uri="{0D108BD9-81ED-4DB2-BD59-A6C34878D82A}">
                    <a16:rowId xmlns:a16="http://schemas.microsoft.com/office/drawing/2014/main" val="226336254"/>
                  </a:ext>
                </a:extLst>
              </a:tr>
            </a:tbl>
          </a:graphicData>
        </a:graphic>
      </p:graphicFrame>
      <p:sp>
        <p:nvSpPr>
          <p:cNvPr id="2" name="TextBox 1">
            <a:extLst>
              <a:ext uri="{FF2B5EF4-FFF2-40B4-BE49-F238E27FC236}">
                <a16:creationId xmlns:a16="http://schemas.microsoft.com/office/drawing/2014/main" id="{E78D861E-55AF-029C-5C3C-AEF81D473B0C}"/>
              </a:ext>
            </a:extLst>
          </p:cNvPr>
          <p:cNvSpPr txBox="1"/>
          <p:nvPr/>
        </p:nvSpPr>
        <p:spPr>
          <a:xfrm>
            <a:off x="457200" y="5382280"/>
            <a:ext cx="6926580" cy="523220"/>
          </a:xfrm>
          <a:prstGeom prst="rect">
            <a:avLst/>
          </a:prstGeom>
          <a:noFill/>
        </p:spPr>
        <p:txBody>
          <a:bodyPr wrap="square" rtlCol="0">
            <a:spAutoFit/>
          </a:bodyPr>
          <a:lstStyle/>
          <a:p>
            <a:r>
              <a:rPr lang="en-US" sz="1400" dirty="0"/>
              <a:t>The condensate tube is 1” OD. It is a hard plastic that you can secure a hose/worm clamp onto to prevent the drain tube from sliding off. </a:t>
            </a:r>
          </a:p>
        </p:txBody>
      </p:sp>
      <p:sp>
        <p:nvSpPr>
          <p:cNvPr id="7" name="TextBox 6">
            <a:extLst>
              <a:ext uri="{FF2B5EF4-FFF2-40B4-BE49-F238E27FC236}">
                <a16:creationId xmlns:a16="http://schemas.microsoft.com/office/drawing/2014/main" id="{E30CE210-2A99-5A98-1961-36FB11D457E1}"/>
              </a:ext>
            </a:extLst>
          </p:cNvPr>
          <p:cNvSpPr txBox="1"/>
          <p:nvPr/>
        </p:nvSpPr>
        <p:spPr>
          <a:xfrm>
            <a:off x="338685" y="8952794"/>
            <a:ext cx="6926580" cy="523220"/>
          </a:xfrm>
          <a:prstGeom prst="rect">
            <a:avLst/>
          </a:prstGeom>
          <a:noFill/>
        </p:spPr>
        <p:txBody>
          <a:bodyPr wrap="square" rtlCol="0">
            <a:spAutoFit/>
          </a:bodyPr>
          <a:lstStyle/>
          <a:p>
            <a:r>
              <a:rPr lang="en-US" sz="1400" b="1" u="sng" dirty="0"/>
              <a:t>* The cc100 and the cc160 are not a stock item, they are both available as a special-order unit only. Please contact your sales rep to check the lead time. </a:t>
            </a:r>
          </a:p>
        </p:txBody>
      </p:sp>
      <p:grpSp>
        <p:nvGrpSpPr>
          <p:cNvPr id="9" name="Group 8">
            <a:extLst>
              <a:ext uri="{FF2B5EF4-FFF2-40B4-BE49-F238E27FC236}">
                <a16:creationId xmlns:a16="http://schemas.microsoft.com/office/drawing/2014/main" id="{14DB68CE-B759-36C4-439D-BB2A86C60FCB}"/>
              </a:ext>
            </a:extLst>
          </p:cNvPr>
          <p:cNvGrpSpPr/>
          <p:nvPr/>
        </p:nvGrpSpPr>
        <p:grpSpPr>
          <a:xfrm>
            <a:off x="762000" y="5879768"/>
            <a:ext cx="6052770" cy="2729419"/>
            <a:chOff x="762000" y="5879768"/>
            <a:chExt cx="6052770" cy="2729419"/>
          </a:xfrm>
        </p:grpSpPr>
        <p:grpSp>
          <p:nvGrpSpPr>
            <p:cNvPr id="11" name="Group 10">
              <a:extLst>
                <a:ext uri="{FF2B5EF4-FFF2-40B4-BE49-F238E27FC236}">
                  <a16:creationId xmlns:a16="http://schemas.microsoft.com/office/drawing/2014/main" id="{38BCFEB3-2E12-EA14-3434-A31503D6E308}"/>
                </a:ext>
              </a:extLst>
            </p:cNvPr>
            <p:cNvGrpSpPr/>
            <p:nvPr/>
          </p:nvGrpSpPr>
          <p:grpSpPr>
            <a:xfrm>
              <a:off x="762000" y="5905500"/>
              <a:ext cx="6052770" cy="2703687"/>
              <a:chOff x="762000" y="5905500"/>
              <a:chExt cx="6052770" cy="2703687"/>
            </a:xfrm>
          </p:grpSpPr>
          <p:pic>
            <p:nvPicPr>
              <p:cNvPr id="14" name="Picture 13">
                <a:extLst>
                  <a:ext uri="{FF2B5EF4-FFF2-40B4-BE49-F238E27FC236}">
                    <a16:creationId xmlns:a16="http://schemas.microsoft.com/office/drawing/2014/main" id="{13B87CA4-05E4-42A9-3BB0-974D643C9560}"/>
                  </a:ext>
                </a:extLst>
              </p:cNvPr>
              <p:cNvPicPr>
                <a:picLocks noChangeAspect="1"/>
              </p:cNvPicPr>
              <p:nvPr/>
            </p:nvPicPr>
            <p:blipFill>
              <a:blip r:embed="rId5"/>
              <a:stretch>
                <a:fillRect/>
              </a:stretch>
            </p:blipFill>
            <p:spPr>
              <a:xfrm>
                <a:off x="762000" y="5905500"/>
                <a:ext cx="6052770" cy="2703687"/>
              </a:xfrm>
              <a:prstGeom prst="rect">
                <a:avLst/>
              </a:prstGeom>
            </p:spPr>
          </p:pic>
          <p:sp>
            <p:nvSpPr>
              <p:cNvPr id="15" name="TextBox 14">
                <a:extLst>
                  <a:ext uri="{FF2B5EF4-FFF2-40B4-BE49-F238E27FC236}">
                    <a16:creationId xmlns:a16="http://schemas.microsoft.com/office/drawing/2014/main" id="{21D0AB1B-0D83-A556-EAF5-210876CDDC2F}"/>
                  </a:ext>
                </a:extLst>
              </p:cNvPr>
              <p:cNvSpPr txBox="1"/>
              <p:nvPr/>
            </p:nvSpPr>
            <p:spPr>
              <a:xfrm>
                <a:off x="5410200" y="7620000"/>
                <a:ext cx="380999" cy="253916"/>
              </a:xfrm>
              <a:prstGeom prst="rect">
                <a:avLst/>
              </a:prstGeom>
              <a:solidFill>
                <a:schemeClr val="bg1"/>
              </a:solidFill>
            </p:spPr>
            <p:txBody>
              <a:bodyPr wrap="square" rtlCol="0">
                <a:spAutoFit/>
              </a:bodyPr>
              <a:lstStyle/>
              <a:p>
                <a:r>
                  <a:rPr lang="en-US" sz="1050" dirty="0"/>
                  <a:t>2”</a:t>
                </a:r>
              </a:p>
            </p:txBody>
          </p:sp>
          <p:sp>
            <p:nvSpPr>
              <p:cNvPr id="16" name="TextBox 15">
                <a:extLst>
                  <a:ext uri="{FF2B5EF4-FFF2-40B4-BE49-F238E27FC236}">
                    <a16:creationId xmlns:a16="http://schemas.microsoft.com/office/drawing/2014/main" id="{97534B9E-D808-EABA-61C1-8E5F136F02F3}"/>
                  </a:ext>
                </a:extLst>
              </p:cNvPr>
              <p:cNvSpPr txBox="1"/>
              <p:nvPr/>
            </p:nvSpPr>
            <p:spPr>
              <a:xfrm>
                <a:off x="5251450" y="6794459"/>
                <a:ext cx="380999" cy="253916"/>
              </a:xfrm>
              <a:prstGeom prst="rect">
                <a:avLst/>
              </a:prstGeom>
              <a:solidFill>
                <a:schemeClr val="bg1"/>
              </a:solidFill>
            </p:spPr>
            <p:txBody>
              <a:bodyPr wrap="square" rtlCol="0">
                <a:spAutoFit/>
              </a:bodyPr>
              <a:lstStyle/>
              <a:p>
                <a:r>
                  <a:rPr lang="en-US" sz="1050" dirty="0"/>
                  <a:t>4”</a:t>
                </a:r>
              </a:p>
            </p:txBody>
          </p:sp>
          <p:sp>
            <p:nvSpPr>
              <p:cNvPr id="17" name="TextBox 16">
                <a:extLst>
                  <a:ext uri="{FF2B5EF4-FFF2-40B4-BE49-F238E27FC236}">
                    <a16:creationId xmlns:a16="http://schemas.microsoft.com/office/drawing/2014/main" id="{D45C28BA-9583-557B-FCBD-CDD3270361A6}"/>
                  </a:ext>
                </a:extLst>
              </p:cNvPr>
              <p:cNvSpPr txBox="1"/>
              <p:nvPr/>
            </p:nvSpPr>
            <p:spPr>
              <a:xfrm>
                <a:off x="3276600" y="6679535"/>
                <a:ext cx="380999" cy="253916"/>
              </a:xfrm>
              <a:prstGeom prst="rect">
                <a:avLst/>
              </a:prstGeom>
              <a:solidFill>
                <a:schemeClr val="bg1"/>
              </a:solidFill>
            </p:spPr>
            <p:txBody>
              <a:bodyPr wrap="square" rtlCol="0">
                <a:spAutoFit/>
              </a:bodyPr>
              <a:lstStyle/>
              <a:p>
                <a:r>
                  <a:rPr lang="en-US" sz="1050" dirty="0"/>
                  <a:t>9”</a:t>
                </a:r>
              </a:p>
            </p:txBody>
          </p:sp>
          <p:sp>
            <p:nvSpPr>
              <p:cNvPr id="18" name="TextBox 17">
                <a:extLst>
                  <a:ext uri="{FF2B5EF4-FFF2-40B4-BE49-F238E27FC236}">
                    <a16:creationId xmlns:a16="http://schemas.microsoft.com/office/drawing/2014/main" id="{71A4F42F-8D4C-928B-E02D-0F61B75BD1A4}"/>
                  </a:ext>
                </a:extLst>
              </p:cNvPr>
              <p:cNvSpPr txBox="1"/>
              <p:nvPr/>
            </p:nvSpPr>
            <p:spPr>
              <a:xfrm rot="16200000">
                <a:off x="1994084" y="7026134"/>
                <a:ext cx="717267" cy="253916"/>
              </a:xfrm>
              <a:prstGeom prst="rect">
                <a:avLst/>
              </a:prstGeom>
              <a:solidFill>
                <a:schemeClr val="bg1"/>
              </a:solidFill>
            </p:spPr>
            <p:txBody>
              <a:bodyPr wrap="square" rtlCol="0">
                <a:spAutoFit/>
              </a:bodyPr>
              <a:lstStyle/>
              <a:p>
                <a:r>
                  <a:rPr lang="en-US" sz="1050" dirty="0"/>
                  <a:t>7-1/4”</a:t>
                </a:r>
              </a:p>
            </p:txBody>
          </p:sp>
        </p:grpSp>
        <p:sp>
          <p:nvSpPr>
            <p:cNvPr id="12" name="TextBox 11">
              <a:extLst>
                <a:ext uri="{FF2B5EF4-FFF2-40B4-BE49-F238E27FC236}">
                  <a16:creationId xmlns:a16="http://schemas.microsoft.com/office/drawing/2014/main" id="{8F1B0231-8E8E-1780-6140-EFF50C0D956C}"/>
                </a:ext>
              </a:extLst>
            </p:cNvPr>
            <p:cNvSpPr txBox="1"/>
            <p:nvPr/>
          </p:nvSpPr>
          <p:spPr>
            <a:xfrm>
              <a:off x="4953000" y="5879768"/>
              <a:ext cx="679449" cy="253916"/>
            </a:xfrm>
            <a:prstGeom prst="rect">
              <a:avLst/>
            </a:prstGeom>
            <a:solidFill>
              <a:schemeClr val="bg1"/>
            </a:solidFill>
          </p:spPr>
          <p:txBody>
            <a:bodyPr wrap="square" rtlCol="0">
              <a:spAutoFit/>
            </a:bodyPr>
            <a:lstStyle/>
            <a:p>
              <a:r>
                <a:rPr lang="en-US" sz="1050" dirty="0"/>
                <a:t>6-1/2”</a:t>
              </a:r>
            </a:p>
          </p:txBody>
        </p:sp>
      </p:grpSp>
      <p:sp>
        <p:nvSpPr>
          <p:cNvPr id="10" name="TextBox 9">
            <a:extLst>
              <a:ext uri="{FF2B5EF4-FFF2-40B4-BE49-F238E27FC236}">
                <a16:creationId xmlns:a16="http://schemas.microsoft.com/office/drawing/2014/main" id="{887915F0-2842-18F8-6766-379194F60B2E}"/>
              </a:ext>
            </a:extLst>
          </p:cNvPr>
          <p:cNvSpPr txBox="1"/>
          <p:nvPr/>
        </p:nvSpPr>
        <p:spPr>
          <a:xfrm rot="16200000">
            <a:off x="3899842" y="6222710"/>
            <a:ext cx="659734" cy="253916"/>
          </a:xfrm>
          <a:prstGeom prst="rect">
            <a:avLst/>
          </a:prstGeom>
          <a:solidFill>
            <a:schemeClr val="bg1"/>
          </a:solidFill>
        </p:spPr>
        <p:txBody>
          <a:bodyPr wrap="square" rtlCol="0">
            <a:spAutoFit/>
          </a:bodyPr>
          <a:lstStyle/>
          <a:p>
            <a:r>
              <a:rPr lang="en-US" sz="1050" dirty="0"/>
              <a:t>1-1/2”</a:t>
            </a:r>
          </a:p>
        </p:txBody>
      </p:sp>
    </p:spTree>
    <p:extLst>
      <p:ext uri="{BB962C8B-B14F-4D97-AF65-F5344CB8AC3E}">
        <p14:creationId xmlns:p14="http://schemas.microsoft.com/office/powerpoint/2010/main" val="24744431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F56526-2ACD-BC7B-23E1-9A2BF7350D42}"/>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242C3101-7C12-EEEC-E5CB-7724434F1552}"/>
              </a:ext>
            </a:extLst>
          </p:cNvPr>
          <p:cNvSpPr>
            <a:spLocks noGrp="1"/>
          </p:cNvSpPr>
          <p:nvPr>
            <p:ph type="title"/>
          </p:nvPr>
        </p:nvSpPr>
        <p:spPr>
          <a:xfrm>
            <a:off x="1815602" y="145869"/>
            <a:ext cx="5499597" cy="353817"/>
          </a:xfrm>
        </p:spPr>
        <p:txBody>
          <a:bodyPr>
            <a:normAutofit/>
          </a:bodyPr>
          <a:lstStyle/>
          <a:p>
            <a:pPr algn="l"/>
            <a:r>
              <a:rPr lang="en-US" sz="1000" dirty="0"/>
              <a:t>                                        Chiltrix Inc.                                                                                    </a:t>
            </a:r>
            <a:r>
              <a:rPr lang="en-US" sz="1000" dirty="0">
                <a:hlinkClick r:id="rId3"/>
              </a:rPr>
              <a:t>www.chiltrix.com</a:t>
            </a:r>
            <a:r>
              <a:rPr lang="en-US" sz="1000" dirty="0"/>
              <a:t>            </a:t>
            </a:r>
          </a:p>
        </p:txBody>
      </p:sp>
      <p:pic>
        <p:nvPicPr>
          <p:cNvPr id="8" name="Picture 2">
            <a:extLst>
              <a:ext uri="{FF2B5EF4-FFF2-40B4-BE49-F238E27FC236}">
                <a16:creationId xmlns:a16="http://schemas.microsoft.com/office/drawing/2014/main" id="{09C77106-0677-9666-19C8-08464DD9D57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7200" y="152399"/>
            <a:ext cx="914400" cy="3472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Slide Number Placeholder 2">
            <a:extLst>
              <a:ext uri="{FF2B5EF4-FFF2-40B4-BE49-F238E27FC236}">
                <a16:creationId xmlns:a16="http://schemas.microsoft.com/office/drawing/2014/main" id="{82D347AC-665E-E9C8-E6C7-9658D65F981A}"/>
              </a:ext>
            </a:extLst>
          </p:cNvPr>
          <p:cNvSpPr>
            <a:spLocks noGrp="1"/>
          </p:cNvSpPr>
          <p:nvPr>
            <p:ph type="sldNum" sz="quarter" idx="12"/>
          </p:nvPr>
        </p:nvSpPr>
        <p:spPr/>
        <p:txBody>
          <a:bodyPr/>
          <a:lstStyle/>
          <a:p>
            <a:fld id="{27FF95BC-C5C6-4599-83A4-786D0A729FE0}" type="slidenum">
              <a:rPr lang="en-US" smtClean="0"/>
              <a:t>4</a:t>
            </a:fld>
            <a:endParaRPr lang="en-US" dirty="0"/>
          </a:p>
        </p:txBody>
      </p:sp>
      <p:sp>
        <p:nvSpPr>
          <p:cNvPr id="5" name="TextBox 4">
            <a:extLst>
              <a:ext uri="{FF2B5EF4-FFF2-40B4-BE49-F238E27FC236}">
                <a16:creationId xmlns:a16="http://schemas.microsoft.com/office/drawing/2014/main" id="{B7B38437-0C89-B7A6-B40B-F872B379B2EC}"/>
              </a:ext>
            </a:extLst>
          </p:cNvPr>
          <p:cNvSpPr txBox="1"/>
          <p:nvPr/>
        </p:nvSpPr>
        <p:spPr>
          <a:xfrm>
            <a:off x="571500" y="766386"/>
            <a:ext cx="6629399" cy="461665"/>
          </a:xfrm>
          <a:prstGeom prst="rect">
            <a:avLst/>
          </a:prstGeom>
          <a:noFill/>
        </p:spPr>
        <p:txBody>
          <a:bodyPr wrap="square" rtlCol="0">
            <a:spAutoFit/>
          </a:bodyPr>
          <a:lstStyle/>
          <a:p>
            <a:r>
              <a:rPr lang="en-US" sz="2400" b="1" dirty="0"/>
              <a:t>Cassette Template (continued) </a:t>
            </a:r>
          </a:p>
        </p:txBody>
      </p:sp>
      <p:graphicFrame>
        <p:nvGraphicFramePr>
          <p:cNvPr id="9" name="Table 8">
            <a:extLst>
              <a:ext uri="{FF2B5EF4-FFF2-40B4-BE49-F238E27FC236}">
                <a16:creationId xmlns:a16="http://schemas.microsoft.com/office/drawing/2014/main" id="{B1C6D331-6DB0-3D53-1069-F22F0E4CA68E}"/>
              </a:ext>
            </a:extLst>
          </p:cNvPr>
          <p:cNvGraphicFramePr>
            <a:graphicFrameLocks noGrp="1"/>
          </p:cNvGraphicFramePr>
          <p:nvPr/>
        </p:nvGraphicFramePr>
        <p:xfrm>
          <a:off x="320039" y="1228050"/>
          <a:ext cx="6995160" cy="3191548"/>
        </p:xfrm>
        <a:graphic>
          <a:graphicData uri="http://schemas.openxmlformats.org/drawingml/2006/table">
            <a:tbl>
              <a:tblPr firstRow="1" bandRow="1">
                <a:tableStyleId>{073A0DAA-6AF3-43AB-8588-CEC1D06C72B9}</a:tableStyleId>
              </a:tblPr>
              <a:tblGrid>
                <a:gridCol w="1103516">
                  <a:extLst>
                    <a:ext uri="{9D8B030D-6E8A-4147-A177-3AD203B41FA5}">
                      <a16:colId xmlns:a16="http://schemas.microsoft.com/office/drawing/2014/main" val="4109486534"/>
                    </a:ext>
                  </a:extLst>
                </a:gridCol>
                <a:gridCol w="1215736">
                  <a:extLst>
                    <a:ext uri="{9D8B030D-6E8A-4147-A177-3AD203B41FA5}">
                      <a16:colId xmlns:a16="http://schemas.microsoft.com/office/drawing/2014/main" val="1517576627"/>
                    </a:ext>
                  </a:extLst>
                </a:gridCol>
                <a:gridCol w="1215736">
                  <a:extLst>
                    <a:ext uri="{9D8B030D-6E8A-4147-A177-3AD203B41FA5}">
                      <a16:colId xmlns:a16="http://schemas.microsoft.com/office/drawing/2014/main" val="501267059"/>
                    </a:ext>
                  </a:extLst>
                </a:gridCol>
                <a:gridCol w="1122218">
                  <a:extLst>
                    <a:ext uri="{9D8B030D-6E8A-4147-A177-3AD203B41FA5}">
                      <a16:colId xmlns:a16="http://schemas.microsoft.com/office/drawing/2014/main" val="921771635"/>
                    </a:ext>
                  </a:extLst>
                </a:gridCol>
                <a:gridCol w="1215736">
                  <a:extLst>
                    <a:ext uri="{9D8B030D-6E8A-4147-A177-3AD203B41FA5}">
                      <a16:colId xmlns:a16="http://schemas.microsoft.com/office/drawing/2014/main" val="2048077685"/>
                    </a:ext>
                  </a:extLst>
                </a:gridCol>
                <a:gridCol w="1122218">
                  <a:extLst>
                    <a:ext uri="{9D8B030D-6E8A-4147-A177-3AD203B41FA5}">
                      <a16:colId xmlns:a16="http://schemas.microsoft.com/office/drawing/2014/main" val="3468436478"/>
                    </a:ext>
                  </a:extLst>
                </a:gridCol>
              </a:tblGrid>
              <a:tr h="625906">
                <a:tc>
                  <a:txBody>
                    <a:bodyPr/>
                    <a:lstStyle/>
                    <a:p>
                      <a:r>
                        <a:rPr lang="en-US" dirty="0"/>
                        <a:t>Model</a:t>
                      </a:r>
                    </a:p>
                  </a:txBody>
                  <a:tcPr/>
                </a:tc>
                <a:tc>
                  <a:txBody>
                    <a:bodyPr/>
                    <a:lstStyle/>
                    <a:p>
                      <a:r>
                        <a:rPr lang="en-US" dirty="0"/>
                        <a:t>A1/A2</a:t>
                      </a:r>
                    </a:p>
                  </a:txBody>
                  <a:tcPr/>
                </a:tc>
                <a:tc>
                  <a:txBody>
                    <a:bodyPr/>
                    <a:lstStyle/>
                    <a:p>
                      <a:r>
                        <a:rPr lang="en-US" dirty="0"/>
                        <a:t>B1/B2</a:t>
                      </a:r>
                    </a:p>
                  </a:txBody>
                  <a:tcPr/>
                </a:tc>
                <a:tc>
                  <a:txBody>
                    <a:bodyPr/>
                    <a:lstStyle/>
                    <a:p>
                      <a:r>
                        <a:rPr lang="en-US" dirty="0"/>
                        <a:t>C1</a:t>
                      </a:r>
                    </a:p>
                  </a:txBody>
                  <a:tcPr/>
                </a:tc>
                <a:tc>
                  <a:txBody>
                    <a:bodyPr/>
                    <a:lstStyle/>
                    <a:p>
                      <a:r>
                        <a:rPr lang="en-US" dirty="0"/>
                        <a:t>C2</a:t>
                      </a:r>
                    </a:p>
                  </a:txBody>
                  <a:tcPr/>
                </a:tc>
                <a:tc>
                  <a:txBody>
                    <a:bodyPr/>
                    <a:lstStyle/>
                    <a:p>
                      <a:r>
                        <a:rPr lang="en-US" dirty="0"/>
                        <a:t>D1/D2</a:t>
                      </a:r>
                    </a:p>
                  </a:txBody>
                  <a:tcPr/>
                </a:tc>
                <a:extLst>
                  <a:ext uri="{0D108BD9-81ED-4DB2-BD59-A6C34878D82A}">
                    <a16:rowId xmlns:a16="http://schemas.microsoft.com/office/drawing/2014/main" val="1342515484"/>
                  </a:ext>
                </a:extLst>
              </a:tr>
              <a:tr h="625906">
                <a:tc>
                  <a:txBody>
                    <a:bodyPr/>
                    <a:lstStyle/>
                    <a:p>
                      <a:r>
                        <a:rPr lang="en-US" sz="1800" dirty="0">
                          <a:solidFill>
                            <a:srgbClr val="000000"/>
                          </a:solidFill>
                          <a:effectLst/>
                          <a:latin typeface="Calibri" panose="020F0502020204030204" pitchFamily="34" charset="0"/>
                          <a:ea typeface="Calibri" panose="020F0502020204030204" pitchFamily="34" charset="0"/>
                        </a:rPr>
                        <a:t>CC68</a:t>
                      </a:r>
                      <a:endParaRPr lang="en-US" dirty="0"/>
                    </a:p>
                  </a:txBody>
                  <a:tcPr/>
                </a:tc>
                <a:tc>
                  <a:txBody>
                    <a:bodyPr/>
                    <a:lstStyle/>
                    <a:p>
                      <a:r>
                        <a:rPr lang="en-US" dirty="0"/>
                        <a:t>23-1/4”</a:t>
                      </a:r>
                    </a:p>
                  </a:txBody>
                  <a:tcPr/>
                </a:tc>
                <a:tc>
                  <a:txBody>
                    <a:bodyPr/>
                    <a:lstStyle/>
                    <a:p>
                      <a:r>
                        <a:rPr lang="en-US" dirty="0"/>
                        <a:t>25-5/8”</a:t>
                      </a:r>
                    </a:p>
                  </a:txBody>
                  <a:tcPr/>
                </a:tc>
                <a:tc>
                  <a:txBody>
                    <a:bodyPr/>
                    <a:lstStyle/>
                    <a:p>
                      <a:r>
                        <a:rPr lang="en-US" dirty="0"/>
                        <a:t>25”</a:t>
                      </a:r>
                    </a:p>
                  </a:txBody>
                  <a:tcPr/>
                </a:tc>
                <a:tc>
                  <a:txBody>
                    <a:bodyPr/>
                    <a:lstStyle/>
                    <a:p>
                      <a:r>
                        <a:rPr lang="en-US" dirty="0"/>
                        <a:t>15-5/8”</a:t>
                      </a:r>
                    </a:p>
                  </a:txBody>
                  <a:tcPr/>
                </a:tc>
                <a:tc>
                  <a:txBody>
                    <a:bodyPr/>
                    <a:lstStyle/>
                    <a:p>
                      <a:r>
                        <a:rPr lang="en-US" dirty="0"/>
                        <a:t>24-3/8”</a:t>
                      </a:r>
                    </a:p>
                  </a:txBody>
                  <a:tcPr/>
                </a:tc>
                <a:extLst>
                  <a:ext uri="{0D108BD9-81ED-4DB2-BD59-A6C34878D82A}">
                    <a16:rowId xmlns:a16="http://schemas.microsoft.com/office/drawing/2014/main" val="4153175623"/>
                  </a:ext>
                </a:extLst>
              </a:tr>
              <a:tr h="656915">
                <a:tc>
                  <a:txBody>
                    <a:bodyPr/>
                    <a:lstStyle/>
                    <a:p>
                      <a:r>
                        <a:rPr lang="en-US" dirty="0"/>
                        <a:t>CC100*</a:t>
                      </a:r>
                    </a:p>
                  </a:txBody>
                  <a:tcPr/>
                </a:tc>
                <a:tc>
                  <a:txBody>
                    <a:bodyPr/>
                    <a:lstStyle/>
                    <a:p>
                      <a:r>
                        <a:rPr lang="en-US" dirty="0"/>
                        <a:t>23-1/4”</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25-5/8”</a:t>
                      </a:r>
                    </a:p>
                    <a:p>
                      <a:endParaRPr lang="en-US" dirty="0"/>
                    </a:p>
                  </a:txBody>
                  <a:tcPr/>
                </a:tc>
                <a:tc>
                  <a:txBody>
                    <a:bodyPr/>
                    <a:lstStyle/>
                    <a:p>
                      <a:r>
                        <a:rPr lang="en-US" dirty="0"/>
                        <a:t>25”</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15-5/8”</a:t>
                      </a:r>
                    </a:p>
                    <a:p>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24-3/8”</a:t>
                      </a:r>
                    </a:p>
                    <a:p>
                      <a:endParaRPr lang="en-US" dirty="0"/>
                    </a:p>
                  </a:txBody>
                  <a:tcPr/>
                </a:tc>
                <a:extLst>
                  <a:ext uri="{0D108BD9-81ED-4DB2-BD59-A6C34878D82A}">
                    <a16:rowId xmlns:a16="http://schemas.microsoft.com/office/drawing/2014/main" val="1182528598"/>
                  </a:ext>
                </a:extLst>
              </a:tr>
              <a:tr h="656915">
                <a:tc>
                  <a:txBody>
                    <a:bodyPr/>
                    <a:lstStyle/>
                    <a:p>
                      <a:r>
                        <a:rPr lang="en-US" dirty="0"/>
                        <a:t>CC120</a:t>
                      </a:r>
                    </a:p>
                  </a:txBody>
                  <a:tcPr/>
                </a:tc>
                <a:tc>
                  <a:txBody>
                    <a:bodyPr/>
                    <a:lstStyle/>
                    <a:p>
                      <a:r>
                        <a:rPr lang="en-US" dirty="0"/>
                        <a:t>23-1/4”</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25-5/8”</a:t>
                      </a:r>
                    </a:p>
                  </a:txBody>
                  <a:tcPr/>
                </a:tc>
                <a:tc>
                  <a:txBody>
                    <a:bodyPr/>
                    <a:lstStyle/>
                    <a:p>
                      <a:r>
                        <a:rPr lang="en-US" dirty="0"/>
                        <a:t>25”</a:t>
                      </a:r>
                      <a:br>
                        <a:rPr lang="en-US" dirty="0"/>
                      </a:br>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15-5/8”</a:t>
                      </a:r>
                    </a:p>
                    <a:p>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24-3/8”</a:t>
                      </a:r>
                    </a:p>
                    <a:p>
                      <a:endParaRPr lang="en-US" dirty="0"/>
                    </a:p>
                  </a:txBody>
                  <a:tcPr/>
                </a:tc>
                <a:extLst>
                  <a:ext uri="{0D108BD9-81ED-4DB2-BD59-A6C34878D82A}">
                    <a16:rowId xmlns:a16="http://schemas.microsoft.com/office/drawing/2014/main" val="4265819268"/>
                  </a:ext>
                </a:extLst>
              </a:tr>
              <a:tr h="625906">
                <a:tc>
                  <a:txBody>
                    <a:bodyPr/>
                    <a:lstStyle/>
                    <a:p>
                      <a:r>
                        <a:rPr lang="en-US" dirty="0"/>
                        <a:t>CC160*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29-1/2”</a:t>
                      </a:r>
                    </a:p>
                  </a:txBody>
                  <a:tcPr/>
                </a:tc>
                <a:tc>
                  <a:txBody>
                    <a:bodyPr/>
                    <a:lstStyle/>
                    <a:p>
                      <a:r>
                        <a:rPr lang="en-US" dirty="0"/>
                        <a:t>33-1/2”</a:t>
                      </a:r>
                    </a:p>
                  </a:txBody>
                  <a:tcPr/>
                </a:tc>
                <a:tc>
                  <a:txBody>
                    <a:bodyPr/>
                    <a:lstStyle/>
                    <a:p>
                      <a:r>
                        <a:rPr lang="en-US" dirty="0"/>
                        <a:t>31-3/8”</a:t>
                      </a:r>
                    </a:p>
                  </a:txBody>
                  <a:tcPr/>
                </a:tc>
                <a:tc>
                  <a:txBody>
                    <a:bodyPr/>
                    <a:lstStyle/>
                    <a:p>
                      <a:r>
                        <a:rPr lang="en-US" dirty="0"/>
                        <a:t>15-3/4”</a:t>
                      </a:r>
                    </a:p>
                  </a:txBody>
                  <a:tcPr/>
                </a:tc>
                <a:tc>
                  <a:txBody>
                    <a:bodyPr/>
                    <a:lstStyle/>
                    <a:p>
                      <a:r>
                        <a:rPr lang="en-US" dirty="0"/>
                        <a:t>31-7/8”</a:t>
                      </a:r>
                    </a:p>
                  </a:txBody>
                  <a:tcPr/>
                </a:tc>
                <a:extLst>
                  <a:ext uri="{0D108BD9-81ED-4DB2-BD59-A6C34878D82A}">
                    <a16:rowId xmlns:a16="http://schemas.microsoft.com/office/drawing/2014/main" val="226336254"/>
                  </a:ext>
                </a:extLst>
              </a:tr>
            </a:tbl>
          </a:graphicData>
        </a:graphic>
      </p:graphicFrame>
      <p:grpSp>
        <p:nvGrpSpPr>
          <p:cNvPr id="2" name="Group 1">
            <a:extLst>
              <a:ext uri="{FF2B5EF4-FFF2-40B4-BE49-F238E27FC236}">
                <a16:creationId xmlns:a16="http://schemas.microsoft.com/office/drawing/2014/main" id="{8B35BA37-822F-8B5D-C9B0-2E587A9D4013}"/>
              </a:ext>
            </a:extLst>
          </p:cNvPr>
          <p:cNvGrpSpPr/>
          <p:nvPr/>
        </p:nvGrpSpPr>
        <p:grpSpPr>
          <a:xfrm>
            <a:off x="729734" y="4419598"/>
            <a:ext cx="5518666" cy="5005294"/>
            <a:chOff x="729734" y="4419598"/>
            <a:chExt cx="5518666" cy="5005294"/>
          </a:xfrm>
        </p:grpSpPr>
        <p:grpSp>
          <p:nvGrpSpPr>
            <p:cNvPr id="6" name="Group 5">
              <a:extLst>
                <a:ext uri="{FF2B5EF4-FFF2-40B4-BE49-F238E27FC236}">
                  <a16:creationId xmlns:a16="http://schemas.microsoft.com/office/drawing/2014/main" id="{2B2B55B0-7AA9-9A35-28E7-0AFE7B827C8A}"/>
                </a:ext>
              </a:extLst>
            </p:cNvPr>
            <p:cNvGrpSpPr/>
            <p:nvPr/>
          </p:nvGrpSpPr>
          <p:grpSpPr>
            <a:xfrm>
              <a:off x="914400" y="4419598"/>
              <a:ext cx="5334000" cy="5005294"/>
              <a:chOff x="914401" y="4419599"/>
              <a:chExt cx="5334000" cy="5005294"/>
            </a:xfrm>
          </p:grpSpPr>
          <p:pic>
            <p:nvPicPr>
              <p:cNvPr id="12" name="Picture 11">
                <a:extLst>
                  <a:ext uri="{FF2B5EF4-FFF2-40B4-BE49-F238E27FC236}">
                    <a16:creationId xmlns:a16="http://schemas.microsoft.com/office/drawing/2014/main" id="{5AEA9A3E-FA4A-3999-802A-BAF1D6F1C041}"/>
                  </a:ext>
                </a:extLst>
              </p:cNvPr>
              <p:cNvPicPr>
                <a:picLocks noChangeAspect="1"/>
              </p:cNvPicPr>
              <p:nvPr/>
            </p:nvPicPr>
            <p:blipFill>
              <a:blip r:embed="rId5"/>
              <a:stretch>
                <a:fillRect/>
              </a:stretch>
            </p:blipFill>
            <p:spPr>
              <a:xfrm>
                <a:off x="914401" y="4419599"/>
                <a:ext cx="5334000" cy="5005294"/>
              </a:xfrm>
              <a:prstGeom prst="rect">
                <a:avLst/>
              </a:prstGeom>
            </p:spPr>
          </p:pic>
          <p:sp>
            <p:nvSpPr>
              <p:cNvPr id="13" name="Rectangle 12">
                <a:extLst>
                  <a:ext uri="{FF2B5EF4-FFF2-40B4-BE49-F238E27FC236}">
                    <a16:creationId xmlns:a16="http://schemas.microsoft.com/office/drawing/2014/main" id="{E60708D3-F11A-9183-077F-7711C2D831AE}"/>
                  </a:ext>
                </a:extLst>
              </p:cNvPr>
              <p:cNvSpPr/>
              <p:nvPr/>
            </p:nvSpPr>
            <p:spPr>
              <a:xfrm>
                <a:off x="1562101" y="6019801"/>
                <a:ext cx="3429001" cy="259080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0" name="TextBox 9">
              <a:extLst>
                <a:ext uri="{FF2B5EF4-FFF2-40B4-BE49-F238E27FC236}">
                  <a16:creationId xmlns:a16="http://schemas.microsoft.com/office/drawing/2014/main" id="{0A158E9E-0511-AFA7-58F7-E01771418CD2}"/>
                </a:ext>
              </a:extLst>
            </p:cNvPr>
            <p:cNvSpPr txBox="1"/>
            <p:nvPr/>
          </p:nvSpPr>
          <p:spPr>
            <a:xfrm rot="16200000">
              <a:off x="697834" y="5365900"/>
              <a:ext cx="433132" cy="369332"/>
            </a:xfrm>
            <a:prstGeom prst="rect">
              <a:avLst/>
            </a:prstGeom>
            <a:solidFill>
              <a:schemeClr val="bg1"/>
            </a:solidFill>
          </p:spPr>
          <p:txBody>
            <a:bodyPr wrap="none" rtlCol="0">
              <a:spAutoFit/>
            </a:bodyPr>
            <a:lstStyle/>
            <a:p>
              <a:r>
                <a:rPr lang="en-US" dirty="0"/>
                <a:t>¾”</a:t>
              </a:r>
            </a:p>
          </p:txBody>
        </p:sp>
        <p:sp>
          <p:nvSpPr>
            <p:cNvPr id="11" name="TextBox 10">
              <a:extLst>
                <a:ext uri="{FF2B5EF4-FFF2-40B4-BE49-F238E27FC236}">
                  <a16:creationId xmlns:a16="http://schemas.microsoft.com/office/drawing/2014/main" id="{A8E1EF8C-B217-D892-1AAD-E0435F0F5D4A}"/>
                </a:ext>
              </a:extLst>
            </p:cNvPr>
            <p:cNvSpPr txBox="1"/>
            <p:nvPr/>
          </p:nvSpPr>
          <p:spPr>
            <a:xfrm rot="16200000">
              <a:off x="697834" y="8642500"/>
              <a:ext cx="433132" cy="369332"/>
            </a:xfrm>
            <a:prstGeom prst="rect">
              <a:avLst/>
            </a:prstGeom>
            <a:solidFill>
              <a:schemeClr val="bg1"/>
            </a:solidFill>
          </p:spPr>
          <p:txBody>
            <a:bodyPr wrap="none" rtlCol="0">
              <a:spAutoFit/>
            </a:bodyPr>
            <a:lstStyle/>
            <a:p>
              <a:r>
                <a:rPr lang="en-US" dirty="0"/>
                <a:t>¾”</a:t>
              </a:r>
            </a:p>
          </p:txBody>
        </p:sp>
      </p:grpSp>
    </p:spTree>
    <p:extLst>
      <p:ext uri="{BB962C8B-B14F-4D97-AF65-F5344CB8AC3E}">
        <p14:creationId xmlns:p14="http://schemas.microsoft.com/office/powerpoint/2010/main" val="2925437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8396CB-1928-406F-7DDE-659EAB827CB2}"/>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E7786BDC-92E1-7653-6F17-94CDC9BB1322}"/>
              </a:ext>
            </a:extLst>
          </p:cNvPr>
          <p:cNvSpPr>
            <a:spLocks noGrp="1"/>
          </p:cNvSpPr>
          <p:nvPr>
            <p:ph type="title"/>
          </p:nvPr>
        </p:nvSpPr>
        <p:spPr>
          <a:xfrm>
            <a:off x="1815602" y="145869"/>
            <a:ext cx="5499597" cy="353817"/>
          </a:xfrm>
        </p:spPr>
        <p:txBody>
          <a:bodyPr>
            <a:normAutofit/>
          </a:bodyPr>
          <a:lstStyle/>
          <a:p>
            <a:pPr algn="l"/>
            <a:r>
              <a:rPr lang="en-US" sz="1000" dirty="0"/>
              <a:t>                                        Chiltrix Inc.                                                                                    </a:t>
            </a:r>
            <a:r>
              <a:rPr lang="en-US" sz="1000" dirty="0">
                <a:hlinkClick r:id="rId3"/>
              </a:rPr>
              <a:t>www.chiltrix.com</a:t>
            </a:r>
            <a:r>
              <a:rPr lang="en-US" sz="1000" dirty="0"/>
              <a:t>            </a:t>
            </a:r>
          </a:p>
        </p:txBody>
      </p:sp>
      <p:pic>
        <p:nvPicPr>
          <p:cNvPr id="8" name="Picture 2">
            <a:extLst>
              <a:ext uri="{FF2B5EF4-FFF2-40B4-BE49-F238E27FC236}">
                <a16:creationId xmlns:a16="http://schemas.microsoft.com/office/drawing/2014/main" id="{04B965F7-E045-4B55-3365-45A7E2BAB15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7200" y="152399"/>
            <a:ext cx="914400" cy="3472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Slide Number Placeholder 2">
            <a:extLst>
              <a:ext uri="{FF2B5EF4-FFF2-40B4-BE49-F238E27FC236}">
                <a16:creationId xmlns:a16="http://schemas.microsoft.com/office/drawing/2014/main" id="{DBA6101B-0A72-4E34-FC8B-737F92E01515}"/>
              </a:ext>
            </a:extLst>
          </p:cNvPr>
          <p:cNvSpPr>
            <a:spLocks noGrp="1"/>
          </p:cNvSpPr>
          <p:nvPr>
            <p:ph type="sldNum" sz="quarter" idx="12"/>
          </p:nvPr>
        </p:nvSpPr>
        <p:spPr/>
        <p:txBody>
          <a:bodyPr/>
          <a:lstStyle/>
          <a:p>
            <a:fld id="{27FF95BC-C5C6-4599-83A4-786D0A729FE0}" type="slidenum">
              <a:rPr lang="en-US" smtClean="0"/>
              <a:t>5</a:t>
            </a:fld>
            <a:endParaRPr lang="en-US" dirty="0"/>
          </a:p>
        </p:txBody>
      </p:sp>
      <p:sp>
        <p:nvSpPr>
          <p:cNvPr id="2" name="TextBox 1">
            <a:extLst>
              <a:ext uri="{FF2B5EF4-FFF2-40B4-BE49-F238E27FC236}">
                <a16:creationId xmlns:a16="http://schemas.microsoft.com/office/drawing/2014/main" id="{31345DA4-1200-3CF9-BA8C-4DF6CC1E85EC}"/>
              </a:ext>
            </a:extLst>
          </p:cNvPr>
          <p:cNvSpPr txBox="1"/>
          <p:nvPr/>
        </p:nvSpPr>
        <p:spPr>
          <a:xfrm>
            <a:off x="571500" y="762000"/>
            <a:ext cx="6629399" cy="461665"/>
          </a:xfrm>
          <a:prstGeom prst="rect">
            <a:avLst/>
          </a:prstGeom>
          <a:noFill/>
        </p:spPr>
        <p:txBody>
          <a:bodyPr wrap="square" rtlCol="0">
            <a:spAutoFit/>
          </a:bodyPr>
          <a:lstStyle/>
          <a:p>
            <a:r>
              <a:rPr lang="en-US" sz="2400" b="1" dirty="0"/>
              <a:t>24” on center with access from the top*</a:t>
            </a:r>
          </a:p>
        </p:txBody>
      </p:sp>
      <p:sp>
        <p:nvSpPr>
          <p:cNvPr id="7" name="TextBox 6">
            <a:extLst>
              <a:ext uri="{FF2B5EF4-FFF2-40B4-BE49-F238E27FC236}">
                <a16:creationId xmlns:a16="http://schemas.microsoft.com/office/drawing/2014/main" id="{28F2018A-F786-A0A5-E4F9-0937624A9E7E}"/>
              </a:ext>
            </a:extLst>
          </p:cNvPr>
          <p:cNvSpPr txBox="1"/>
          <p:nvPr/>
        </p:nvSpPr>
        <p:spPr>
          <a:xfrm>
            <a:off x="597658" y="1223665"/>
            <a:ext cx="6286498" cy="4739759"/>
          </a:xfrm>
          <a:prstGeom prst="rect">
            <a:avLst/>
          </a:prstGeom>
          <a:noFill/>
        </p:spPr>
        <p:txBody>
          <a:bodyPr wrap="square" rtlCol="0">
            <a:spAutoFit/>
          </a:bodyPr>
          <a:lstStyle/>
          <a:p>
            <a:pPr marL="342900" indent="-342900">
              <a:buAutoNum type="arabicPeriod"/>
            </a:pPr>
            <a:endParaRPr lang="en-US" sz="1400" dirty="0"/>
          </a:p>
          <a:p>
            <a:endParaRPr lang="en-US" sz="1400" b="1" dirty="0"/>
          </a:p>
          <a:p>
            <a:pPr marL="342900" indent="-342900">
              <a:buAutoNum type="arabicPeriod"/>
            </a:pPr>
            <a:r>
              <a:rPr lang="en-US" sz="1400" dirty="0"/>
              <a:t>Make sure to read the IMPORTANT NOTICE  below.</a:t>
            </a:r>
          </a:p>
          <a:p>
            <a:pPr marL="342900" indent="-342900">
              <a:buFontTx/>
              <a:buAutoNum type="arabicPeriod"/>
            </a:pPr>
            <a:r>
              <a:rPr lang="en-US" sz="1400" dirty="0"/>
              <a:t>These are generic instructions design to serve only as a guide for qualified and licensed contractor or engineer.</a:t>
            </a:r>
          </a:p>
          <a:p>
            <a:pPr marL="342900" indent="-342900">
              <a:buAutoNum type="arabicPeriod"/>
            </a:pPr>
            <a:r>
              <a:rPr lang="en-US" sz="1400" dirty="0"/>
              <a:t>When installing the unit in a celling with drywall, cut a rough opening in the drywall between the ceiling joist 23-1/4” x 23-1/4”. </a:t>
            </a:r>
          </a:p>
          <a:p>
            <a:pPr marL="342900" indent="-342900">
              <a:buAutoNum type="arabicPeriod"/>
            </a:pPr>
            <a:r>
              <a:rPr lang="en-US" sz="1400" dirty="0"/>
              <a:t>Most ceilings that are 24” on center have a Inside diameter of ~22.5”, the cassette has a outside diameter of 23-1/4” so a slight planning of the joist with a sander is advised where the unit will be mounted. </a:t>
            </a:r>
          </a:p>
          <a:p>
            <a:pPr marL="342900" indent="-342900">
              <a:buAutoNum type="arabicPeriod"/>
            </a:pPr>
            <a:r>
              <a:rPr lang="en-US" sz="1400" dirty="0"/>
              <a:t>To add some strength, a header should be added between the two joists you are mounting to, the distance between these should be 32-1/4” to allow for servicing the cassette electrical and water connections. (Diagram on next page). We suggest at least 3 nails per side per header, at least 6 nails per header. But consult your local code for any extra requirements. </a:t>
            </a:r>
          </a:p>
          <a:p>
            <a:pPr marL="342900" indent="-342900">
              <a:buAutoNum type="arabicPeriod"/>
            </a:pPr>
            <a:r>
              <a:rPr lang="en-US" sz="1400" dirty="0"/>
              <a:t>Slide the unit in from the top and use the mounting tabs to mount the unit to the ceiling joist securely.</a:t>
            </a:r>
          </a:p>
          <a:p>
            <a:pPr marL="342900" indent="-342900">
              <a:buAutoNum type="arabicPeriod"/>
            </a:pPr>
            <a:r>
              <a:rPr lang="en-US" sz="1400" dirty="0"/>
              <a:t>Leave a way for future access for any servicing requirements.</a:t>
            </a:r>
          </a:p>
          <a:p>
            <a:endParaRPr lang="en-US" sz="1400" b="1" dirty="0"/>
          </a:p>
          <a:p>
            <a:r>
              <a:rPr lang="en-US" sz="1400" b="1" dirty="0"/>
              <a:t>* Access from the top </a:t>
            </a:r>
            <a:r>
              <a:rPr lang="en-US" sz="1400" dirty="0"/>
              <a:t>generally means an application where the room has an attic or other accessible area above it.</a:t>
            </a:r>
          </a:p>
        </p:txBody>
      </p:sp>
      <p:sp>
        <p:nvSpPr>
          <p:cNvPr id="14" name="TextBox 13">
            <a:extLst>
              <a:ext uri="{FF2B5EF4-FFF2-40B4-BE49-F238E27FC236}">
                <a16:creationId xmlns:a16="http://schemas.microsoft.com/office/drawing/2014/main" id="{DF86181B-C125-0E9A-532B-83C26FA1A62C}"/>
              </a:ext>
            </a:extLst>
          </p:cNvPr>
          <p:cNvSpPr txBox="1"/>
          <p:nvPr/>
        </p:nvSpPr>
        <p:spPr>
          <a:xfrm>
            <a:off x="457200" y="6096000"/>
            <a:ext cx="6506909" cy="2246769"/>
          </a:xfrm>
          <a:prstGeom prst="rect">
            <a:avLst/>
          </a:prstGeom>
          <a:noFill/>
        </p:spPr>
        <p:txBody>
          <a:bodyPr wrap="square">
            <a:spAutoFit/>
          </a:bodyPr>
          <a:lstStyle/>
          <a:p>
            <a:r>
              <a:rPr lang="en-US" sz="1400" b="1" dirty="0">
                <a:solidFill>
                  <a:srgbClr val="FF0000"/>
                </a:solidFill>
              </a:rPr>
              <a:t>IMPORTANT NOTICE</a:t>
            </a:r>
            <a:br>
              <a:rPr lang="en-US" sz="1400" dirty="0"/>
            </a:br>
            <a:r>
              <a:rPr lang="en-US" sz="1400" dirty="0"/>
              <a:t>If installation of this ceiling cassette unit requires modification or design changes to your building's structural framing, all structural work, including cutting and reinforcing ceiling joists, must be performed by a qualified structural engineer or licensed contractor. </a:t>
            </a:r>
            <a:r>
              <a:rPr lang="en-US" sz="1400" b="1" dirty="0"/>
              <a:t>I</a:t>
            </a:r>
            <a:r>
              <a:rPr lang="en-US" sz="1400" dirty="0"/>
              <a:t>mproper cutting or reinforcement of joists can lead to structural failure, causing ceilings to sag or collapse. </a:t>
            </a:r>
            <a:r>
              <a:rPr lang="en-US" altLang="en-US" sz="1400" dirty="0"/>
              <a:t>Consult with a qualified structural engineer to develop a safe reinforcement plan. Obtain all necessary permits and pass required inspections.</a:t>
            </a:r>
            <a:r>
              <a:rPr lang="en-US" sz="1400" dirty="0"/>
              <a:t> The manufacturer and seller explicitly disclaim all liability for damages or injuries arising from structural modifications made during installation. SERIOUS INJURY, DEATH OR PROPERTY DAMAGE CAN RESULT FROM IMPROPER INSTALLATION</a:t>
            </a:r>
            <a:r>
              <a:rPr lang="en-US" sz="1400" b="1" dirty="0"/>
              <a:t>.</a:t>
            </a:r>
          </a:p>
        </p:txBody>
      </p:sp>
    </p:spTree>
    <p:extLst>
      <p:ext uri="{BB962C8B-B14F-4D97-AF65-F5344CB8AC3E}">
        <p14:creationId xmlns:p14="http://schemas.microsoft.com/office/powerpoint/2010/main" val="33411826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45C273-1C0C-6687-B9E0-026FB0CA018B}"/>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5899217A-C262-7262-1B3A-F6DED066FDAA}"/>
              </a:ext>
            </a:extLst>
          </p:cNvPr>
          <p:cNvSpPr>
            <a:spLocks noGrp="1"/>
          </p:cNvSpPr>
          <p:nvPr>
            <p:ph type="title"/>
          </p:nvPr>
        </p:nvSpPr>
        <p:spPr>
          <a:xfrm>
            <a:off x="1815602" y="145869"/>
            <a:ext cx="5499597" cy="353817"/>
          </a:xfrm>
        </p:spPr>
        <p:txBody>
          <a:bodyPr>
            <a:normAutofit/>
          </a:bodyPr>
          <a:lstStyle/>
          <a:p>
            <a:pPr algn="l"/>
            <a:r>
              <a:rPr lang="en-US" sz="1000" dirty="0"/>
              <a:t>                                        Chiltrix Inc.                                                                                    </a:t>
            </a:r>
            <a:r>
              <a:rPr lang="en-US" sz="1000" dirty="0">
                <a:hlinkClick r:id="rId3"/>
              </a:rPr>
              <a:t>www.chiltrix.com</a:t>
            </a:r>
            <a:r>
              <a:rPr lang="en-US" sz="1000" dirty="0"/>
              <a:t>            </a:t>
            </a:r>
          </a:p>
        </p:txBody>
      </p:sp>
      <p:pic>
        <p:nvPicPr>
          <p:cNvPr id="8" name="Picture 2">
            <a:extLst>
              <a:ext uri="{FF2B5EF4-FFF2-40B4-BE49-F238E27FC236}">
                <a16:creationId xmlns:a16="http://schemas.microsoft.com/office/drawing/2014/main" id="{81226C97-D65A-457C-C967-01EB5E9B92B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7200" y="152399"/>
            <a:ext cx="914400" cy="3472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Slide Number Placeholder 2">
            <a:extLst>
              <a:ext uri="{FF2B5EF4-FFF2-40B4-BE49-F238E27FC236}">
                <a16:creationId xmlns:a16="http://schemas.microsoft.com/office/drawing/2014/main" id="{221F0CB0-9E32-8C66-6943-13876EA7324D}"/>
              </a:ext>
            </a:extLst>
          </p:cNvPr>
          <p:cNvSpPr>
            <a:spLocks noGrp="1"/>
          </p:cNvSpPr>
          <p:nvPr>
            <p:ph type="sldNum" sz="quarter" idx="12"/>
          </p:nvPr>
        </p:nvSpPr>
        <p:spPr/>
        <p:txBody>
          <a:bodyPr/>
          <a:lstStyle/>
          <a:p>
            <a:fld id="{27FF95BC-C5C6-4599-83A4-786D0A729FE0}" type="slidenum">
              <a:rPr lang="en-US" smtClean="0"/>
              <a:t>6</a:t>
            </a:fld>
            <a:endParaRPr lang="en-US" dirty="0"/>
          </a:p>
        </p:txBody>
      </p:sp>
      <p:sp>
        <p:nvSpPr>
          <p:cNvPr id="2" name="TextBox 1">
            <a:extLst>
              <a:ext uri="{FF2B5EF4-FFF2-40B4-BE49-F238E27FC236}">
                <a16:creationId xmlns:a16="http://schemas.microsoft.com/office/drawing/2014/main" id="{B19F654A-A1AA-C35E-CB5C-CB0FA7FBC47C}"/>
              </a:ext>
            </a:extLst>
          </p:cNvPr>
          <p:cNvSpPr txBox="1"/>
          <p:nvPr/>
        </p:nvSpPr>
        <p:spPr>
          <a:xfrm>
            <a:off x="571500" y="762000"/>
            <a:ext cx="6629399" cy="461665"/>
          </a:xfrm>
          <a:prstGeom prst="rect">
            <a:avLst/>
          </a:prstGeom>
          <a:noFill/>
        </p:spPr>
        <p:txBody>
          <a:bodyPr wrap="square" rtlCol="0">
            <a:spAutoFit/>
          </a:bodyPr>
          <a:lstStyle/>
          <a:p>
            <a:r>
              <a:rPr lang="en-US" sz="2400" b="1" dirty="0"/>
              <a:t>24” on center with access from the top diagram</a:t>
            </a:r>
          </a:p>
        </p:txBody>
      </p:sp>
      <p:pic>
        <p:nvPicPr>
          <p:cNvPr id="9" name="Picture 8">
            <a:extLst>
              <a:ext uri="{FF2B5EF4-FFF2-40B4-BE49-F238E27FC236}">
                <a16:creationId xmlns:a16="http://schemas.microsoft.com/office/drawing/2014/main" id="{B52556AF-34E6-F387-4CC7-D44AF7F2FE52}"/>
              </a:ext>
            </a:extLst>
          </p:cNvPr>
          <p:cNvPicPr>
            <a:picLocks noChangeAspect="1"/>
          </p:cNvPicPr>
          <p:nvPr/>
        </p:nvPicPr>
        <p:blipFill>
          <a:blip r:embed="rId5"/>
          <a:stretch>
            <a:fillRect/>
          </a:stretch>
        </p:blipFill>
        <p:spPr>
          <a:xfrm rot="5400000">
            <a:off x="-898164" y="3565336"/>
            <a:ext cx="8479135" cy="4092007"/>
          </a:xfrm>
          <a:prstGeom prst="rect">
            <a:avLst/>
          </a:prstGeom>
        </p:spPr>
      </p:pic>
      <p:sp>
        <p:nvSpPr>
          <p:cNvPr id="10" name="TextBox 9">
            <a:extLst>
              <a:ext uri="{FF2B5EF4-FFF2-40B4-BE49-F238E27FC236}">
                <a16:creationId xmlns:a16="http://schemas.microsoft.com/office/drawing/2014/main" id="{2A7C6EA5-5721-FFA1-0688-A7E68ABD0B49}"/>
              </a:ext>
            </a:extLst>
          </p:cNvPr>
          <p:cNvSpPr txBox="1"/>
          <p:nvPr/>
        </p:nvSpPr>
        <p:spPr>
          <a:xfrm>
            <a:off x="5387407" y="1966840"/>
            <a:ext cx="2232593" cy="707886"/>
          </a:xfrm>
          <a:prstGeom prst="rect">
            <a:avLst/>
          </a:prstGeom>
          <a:noFill/>
        </p:spPr>
        <p:txBody>
          <a:bodyPr wrap="square" rtlCol="0">
            <a:spAutoFit/>
          </a:bodyPr>
          <a:lstStyle/>
          <a:p>
            <a:r>
              <a:rPr lang="en-US" sz="1000" dirty="0"/>
              <a:t>Hi-Resolution diagram located here</a:t>
            </a:r>
            <a:br>
              <a:rPr lang="en-US" sz="1000" b="1" u="sng" dirty="0"/>
            </a:br>
            <a:r>
              <a:rPr lang="en-US" sz="1000" u="sng" dirty="0"/>
              <a:t>https://www.chiltrix.com/high-wall-and-cassette-fan-coil-units/24-inch-diagram.pdf</a:t>
            </a:r>
            <a:endParaRPr lang="en-US" sz="1000" dirty="0"/>
          </a:p>
        </p:txBody>
      </p:sp>
      <p:sp>
        <p:nvSpPr>
          <p:cNvPr id="5" name="TextBox 4">
            <a:extLst>
              <a:ext uri="{FF2B5EF4-FFF2-40B4-BE49-F238E27FC236}">
                <a16:creationId xmlns:a16="http://schemas.microsoft.com/office/drawing/2014/main" id="{99962665-5F5E-02FD-A9B9-BC36136BBAC5}"/>
              </a:ext>
            </a:extLst>
          </p:cNvPr>
          <p:cNvSpPr txBox="1"/>
          <p:nvPr/>
        </p:nvSpPr>
        <p:spPr>
          <a:xfrm>
            <a:off x="5539513" y="4336702"/>
            <a:ext cx="1844267" cy="4308872"/>
          </a:xfrm>
          <a:prstGeom prst="rect">
            <a:avLst/>
          </a:prstGeom>
          <a:noFill/>
        </p:spPr>
        <p:txBody>
          <a:bodyPr wrap="square">
            <a:spAutoFit/>
          </a:bodyPr>
          <a:lstStyle/>
          <a:p>
            <a:r>
              <a:rPr lang="en-US" sz="1000" b="1" dirty="0">
                <a:solidFill>
                  <a:srgbClr val="FF0000"/>
                </a:solidFill>
              </a:rPr>
              <a:t>IMPORTANT NOTICE</a:t>
            </a:r>
            <a:br>
              <a:rPr lang="en-US" sz="1000" dirty="0"/>
            </a:br>
            <a:r>
              <a:rPr lang="en-US" sz="1000" dirty="0"/>
              <a:t>If installation of this ceiling cassette unit requires modification or design changes to your building's structural framing, all structural work, including cutting and reinforcing ceiling joists, must be performed by a qualified structural engineer or licensed contractor. </a:t>
            </a:r>
            <a:r>
              <a:rPr lang="en-US" sz="1000" b="1" dirty="0"/>
              <a:t>I</a:t>
            </a:r>
            <a:r>
              <a:rPr lang="en-US" sz="1000" dirty="0"/>
              <a:t>mproper cutting or reinforcement of joists can lead to structural failure, causing ceilings to sag or collapse. </a:t>
            </a:r>
            <a:r>
              <a:rPr lang="en-US" altLang="en-US" sz="1000" dirty="0"/>
              <a:t>Consult with a qualified structural engineer to develop a safe reinforcement plan. Obtain all necessary permits and pass required inspections.</a:t>
            </a:r>
            <a:r>
              <a:rPr lang="en-US" sz="1000" dirty="0"/>
              <a:t> The manufacturer and seller explicitly disclaim all liability for damages or injuries arising from structural modifications made during installation. SERIOUS INJURY, DEATH OR PROPERTY DAMAGE CAN RESULT FROM IMPROPER INSTALLATION</a:t>
            </a:r>
            <a:r>
              <a:rPr lang="en-US" sz="1400" b="1" dirty="0"/>
              <a:t>.</a:t>
            </a:r>
          </a:p>
        </p:txBody>
      </p:sp>
    </p:spTree>
    <p:extLst>
      <p:ext uri="{BB962C8B-B14F-4D97-AF65-F5344CB8AC3E}">
        <p14:creationId xmlns:p14="http://schemas.microsoft.com/office/powerpoint/2010/main" val="13121474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019F32-6D24-B691-9E27-4EDFB6BE2A7D}"/>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E07E26CF-2B9E-BCE2-0FB7-954B097DC508}"/>
              </a:ext>
            </a:extLst>
          </p:cNvPr>
          <p:cNvSpPr>
            <a:spLocks noGrp="1"/>
          </p:cNvSpPr>
          <p:nvPr>
            <p:ph type="title"/>
          </p:nvPr>
        </p:nvSpPr>
        <p:spPr>
          <a:xfrm>
            <a:off x="1815602" y="145869"/>
            <a:ext cx="5499597" cy="353817"/>
          </a:xfrm>
        </p:spPr>
        <p:txBody>
          <a:bodyPr>
            <a:normAutofit/>
          </a:bodyPr>
          <a:lstStyle/>
          <a:p>
            <a:pPr algn="l"/>
            <a:r>
              <a:rPr lang="en-US" sz="1000" dirty="0"/>
              <a:t>                                        Chiltrix Inc.                                                                                    </a:t>
            </a:r>
            <a:r>
              <a:rPr lang="en-US" sz="1000" dirty="0">
                <a:hlinkClick r:id="rId3"/>
              </a:rPr>
              <a:t>www.chiltrix.com</a:t>
            </a:r>
            <a:r>
              <a:rPr lang="en-US" sz="1000" dirty="0"/>
              <a:t>            </a:t>
            </a:r>
          </a:p>
        </p:txBody>
      </p:sp>
      <p:pic>
        <p:nvPicPr>
          <p:cNvPr id="8" name="Picture 2">
            <a:extLst>
              <a:ext uri="{FF2B5EF4-FFF2-40B4-BE49-F238E27FC236}">
                <a16:creationId xmlns:a16="http://schemas.microsoft.com/office/drawing/2014/main" id="{39998CD6-7964-687D-9402-A6D7CDEE1DE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7200" y="152399"/>
            <a:ext cx="914400" cy="3472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Slide Number Placeholder 2">
            <a:extLst>
              <a:ext uri="{FF2B5EF4-FFF2-40B4-BE49-F238E27FC236}">
                <a16:creationId xmlns:a16="http://schemas.microsoft.com/office/drawing/2014/main" id="{7CB9980D-938B-349F-96A3-FA193DB888B8}"/>
              </a:ext>
            </a:extLst>
          </p:cNvPr>
          <p:cNvSpPr>
            <a:spLocks noGrp="1"/>
          </p:cNvSpPr>
          <p:nvPr>
            <p:ph type="sldNum" sz="quarter" idx="12"/>
          </p:nvPr>
        </p:nvSpPr>
        <p:spPr/>
        <p:txBody>
          <a:bodyPr/>
          <a:lstStyle/>
          <a:p>
            <a:fld id="{27FF95BC-C5C6-4599-83A4-786D0A729FE0}" type="slidenum">
              <a:rPr lang="en-US" smtClean="0"/>
              <a:t>7</a:t>
            </a:fld>
            <a:endParaRPr lang="en-US" dirty="0"/>
          </a:p>
        </p:txBody>
      </p:sp>
      <p:sp>
        <p:nvSpPr>
          <p:cNvPr id="2" name="TextBox 1">
            <a:extLst>
              <a:ext uri="{FF2B5EF4-FFF2-40B4-BE49-F238E27FC236}">
                <a16:creationId xmlns:a16="http://schemas.microsoft.com/office/drawing/2014/main" id="{AAF1FE0F-3574-7A29-2CA7-39BFEA5BD1BE}"/>
              </a:ext>
            </a:extLst>
          </p:cNvPr>
          <p:cNvSpPr txBox="1"/>
          <p:nvPr/>
        </p:nvSpPr>
        <p:spPr>
          <a:xfrm>
            <a:off x="571500" y="762000"/>
            <a:ext cx="6629399" cy="461665"/>
          </a:xfrm>
          <a:prstGeom prst="rect">
            <a:avLst/>
          </a:prstGeom>
          <a:noFill/>
        </p:spPr>
        <p:txBody>
          <a:bodyPr wrap="square" rtlCol="0">
            <a:spAutoFit/>
          </a:bodyPr>
          <a:lstStyle/>
          <a:p>
            <a:r>
              <a:rPr lang="en-US" sz="2400" b="1" dirty="0"/>
              <a:t>16” on center with access from the top</a:t>
            </a:r>
          </a:p>
        </p:txBody>
      </p:sp>
      <p:sp>
        <p:nvSpPr>
          <p:cNvPr id="7" name="TextBox 6">
            <a:extLst>
              <a:ext uri="{FF2B5EF4-FFF2-40B4-BE49-F238E27FC236}">
                <a16:creationId xmlns:a16="http://schemas.microsoft.com/office/drawing/2014/main" id="{1D1F775E-7F4F-042B-0654-9F584F2D0BBD}"/>
              </a:ext>
            </a:extLst>
          </p:cNvPr>
          <p:cNvSpPr txBox="1"/>
          <p:nvPr/>
        </p:nvSpPr>
        <p:spPr>
          <a:xfrm>
            <a:off x="494731" y="1485979"/>
            <a:ext cx="6286498" cy="5970865"/>
          </a:xfrm>
          <a:prstGeom prst="rect">
            <a:avLst/>
          </a:prstGeom>
          <a:noFill/>
        </p:spPr>
        <p:txBody>
          <a:bodyPr wrap="square" rtlCol="0">
            <a:spAutoFit/>
          </a:bodyPr>
          <a:lstStyle/>
          <a:p>
            <a:pPr marL="342900" indent="-342900">
              <a:buFontTx/>
              <a:buAutoNum type="arabicPeriod"/>
            </a:pPr>
            <a:r>
              <a:rPr lang="en-US" sz="1400" dirty="0"/>
              <a:t>Make sure to read the IMPORTANT NOTICE  below.</a:t>
            </a:r>
          </a:p>
          <a:p>
            <a:pPr marL="342900" indent="-342900">
              <a:buFontTx/>
              <a:buAutoNum type="arabicPeriod"/>
            </a:pPr>
            <a:r>
              <a:rPr lang="en-US" sz="1400" dirty="0"/>
              <a:t>These are generic instructions design to serve as only a guide for qualified and licensed contractor or engineer.</a:t>
            </a:r>
          </a:p>
          <a:p>
            <a:pPr marL="342900" indent="-342900">
              <a:buAutoNum type="arabicPeriod"/>
            </a:pPr>
            <a:r>
              <a:rPr lang="en-US" sz="1400" dirty="0"/>
              <a:t>BEFORE CUTTING ANY CEILING JOIST, MAKE SURE TO BRACE THE CENTER JOIST THAT YOU ARE CUTTING BY CONNECTING AT MIN, A 35” 2X4/2X6/2X8 (WHICH EVER CEILING JOIST THICKNESS IS ALREADY INSTALLED). NAIL INTO ALL 3 JOIST WITH THE STRINGER THEN YOU MAY CUT THE CENTER JOIST.</a:t>
            </a:r>
          </a:p>
          <a:p>
            <a:pPr marL="342900" indent="-342900">
              <a:buAutoNum type="arabicPeriod"/>
            </a:pPr>
            <a:r>
              <a:rPr lang="en-US" sz="1400" dirty="0"/>
              <a:t>Next add 2 headers of appropriate size to the joist and secure them with at least 3 nails on both sides and the center section to the cut joist. Consult local code or a structural engineer to see if anymore bracing is needed. The distance between these should be 32-1/4” to allow for servicing the cassette electrical and water connections. (Diagram on next page). We suggest at least 3 nails per side per header, at least 6 nails per header. </a:t>
            </a:r>
          </a:p>
          <a:p>
            <a:pPr marL="342900" indent="-342900">
              <a:buFontTx/>
              <a:buAutoNum type="arabicPeriod"/>
            </a:pPr>
            <a:r>
              <a:rPr lang="en-US" sz="1400" dirty="0"/>
              <a:t>Since you are moving the center joist over, have an inside diameter of 23-1/4” so that the unit will fit snug between the added joist and the original joist.</a:t>
            </a:r>
          </a:p>
          <a:p>
            <a:pPr marL="342900" indent="-342900">
              <a:buAutoNum type="arabicPeriod"/>
            </a:pPr>
            <a:r>
              <a:rPr lang="en-US" sz="1400" dirty="0"/>
              <a:t>When installing the unit in a celling with drywall on the exposed wall, cut a rough opening in the drywall between the ceiling joist and the added ceiling joist you just installed to  23-1/4” x 23-1/4”. </a:t>
            </a:r>
          </a:p>
          <a:p>
            <a:pPr marL="342900" indent="-342900">
              <a:buAutoNum type="arabicPeriod"/>
            </a:pPr>
            <a:r>
              <a:rPr lang="en-US" sz="1400" dirty="0"/>
              <a:t>Slide the unit in from the top and use the mounting tabs to mount the unit to the ceiling joist securely</a:t>
            </a:r>
          </a:p>
          <a:p>
            <a:pPr marL="342900" indent="-342900">
              <a:buFontTx/>
              <a:buAutoNum type="arabicPeriod"/>
            </a:pPr>
            <a:r>
              <a:rPr lang="en-US" sz="1400" dirty="0"/>
              <a:t>Leave a way for future access for any servicing requirements.</a:t>
            </a:r>
          </a:p>
          <a:p>
            <a:br>
              <a:rPr lang="en-US" sz="1400" dirty="0"/>
            </a:br>
            <a:r>
              <a:rPr lang="en-US" sz="1400" b="1" dirty="0"/>
              <a:t>* Access from the top </a:t>
            </a:r>
            <a:r>
              <a:rPr lang="en-US" sz="1400" dirty="0"/>
              <a:t>generally means an application where the room has an attic or other accessible area above it.</a:t>
            </a:r>
          </a:p>
          <a:p>
            <a:pPr marL="342900" indent="-342900">
              <a:buAutoNum type="arabicPeriod"/>
            </a:pPr>
            <a:endParaRPr lang="en-US" sz="1400" dirty="0"/>
          </a:p>
          <a:p>
            <a:pPr marL="342900" indent="-342900">
              <a:buAutoNum type="arabicPeriod"/>
            </a:pPr>
            <a:endParaRPr lang="en-US" sz="1400" dirty="0"/>
          </a:p>
          <a:p>
            <a:endParaRPr lang="en-US" dirty="0"/>
          </a:p>
        </p:txBody>
      </p:sp>
      <p:sp>
        <p:nvSpPr>
          <p:cNvPr id="9" name="TextBox 8">
            <a:extLst>
              <a:ext uri="{FF2B5EF4-FFF2-40B4-BE49-F238E27FC236}">
                <a16:creationId xmlns:a16="http://schemas.microsoft.com/office/drawing/2014/main" id="{B90C6C3D-4AEF-2C5A-F3DD-3DED78B0E80C}"/>
              </a:ext>
            </a:extLst>
          </p:cNvPr>
          <p:cNvSpPr txBox="1"/>
          <p:nvPr/>
        </p:nvSpPr>
        <p:spPr>
          <a:xfrm>
            <a:off x="494731" y="7020061"/>
            <a:ext cx="6506909" cy="2246769"/>
          </a:xfrm>
          <a:prstGeom prst="rect">
            <a:avLst/>
          </a:prstGeom>
          <a:noFill/>
        </p:spPr>
        <p:txBody>
          <a:bodyPr wrap="square">
            <a:spAutoFit/>
          </a:bodyPr>
          <a:lstStyle/>
          <a:p>
            <a:r>
              <a:rPr lang="en-US" sz="1400" b="1" dirty="0">
                <a:solidFill>
                  <a:srgbClr val="FF0000"/>
                </a:solidFill>
              </a:rPr>
              <a:t>IMPORTANT NOTICE</a:t>
            </a:r>
            <a:br>
              <a:rPr lang="en-US" sz="1400" dirty="0"/>
            </a:br>
            <a:r>
              <a:rPr lang="en-US" sz="1400" dirty="0"/>
              <a:t>If installation of this ceiling cassette unit requires modification or design changes to your building's structural framing, all structural work, including cutting and reinforcing ceiling joists, must be performed by a qualified structural engineer or licensed contractor. </a:t>
            </a:r>
            <a:r>
              <a:rPr lang="en-US" sz="1400" b="1" dirty="0"/>
              <a:t>I</a:t>
            </a:r>
            <a:r>
              <a:rPr lang="en-US" sz="1400" dirty="0"/>
              <a:t>mproper cutting or reinforcement of joists can lead to structural failure, causing ceilings to sag or collapse. </a:t>
            </a:r>
            <a:r>
              <a:rPr lang="en-US" altLang="en-US" sz="1400" dirty="0"/>
              <a:t>Consult with a qualified structural engineer to develop a safe reinforcement plan. Obtain all necessary permits and pass required inspections.</a:t>
            </a:r>
            <a:r>
              <a:rPr lang="en-US" sz="1400" dirty="0"/>
              <a:t> The manufacturer and seller explicitly disclaim all liability for damages or injuries arising from structural modifications made during installation. SERIOUS INJURY, DEATH OR PROPERTY DAMAGE CAN RESULT FROM IMPROPER INSTALLATION</a:t>
            </a:r>
            <a:r>
              <a:rPr lang="en-US" sz="1400" b="1" dirty="0"/>
              <a:t>.</a:t>
            </a:r>
          </a:p>
        </p:txBody>
      </p:sp>
    </p:spTree>
    <p:extLst>
      <p:ext uri="{BB962C8B-B14F-4D97-AF65-F5344CB8AC3E}">
        <p14:creationId xmlns:p14="http://schemas.microsoft.com/office/powerpoint/2010/main" val="141656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B75756-7F40-59D9-05F4-3A62CC678535}"/>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092970B5-070F-30E2-7D40-4B27C225C2B1}"/>
              </a:ext>
            </a:extLst>
          </p:cNvPr>
          <p:cNvSpPr>
            <a:spLocks noGrp="1"/>
          </p:cNvSpPr>
          <p:nvPr>
            <p:ph type="title"/>
          </p:nvPr>
        </p:nvSpPr>
        <p:spPr>
          <a:xfrm>
            <a:off x="1815602" y="145869"/>
            <a:ext cx="5499597" cy="353817"/>
          </a:xfrm>
        </p:spPr>
        <p:txBody>
          <a:bodyPr>
            <a:normAutofit/>
          </a:bodyPr>
          <a:lstStyle/>
          <a:p>
            <a:pPr algn="l"/>
            <a:r>
              <a:rPr lang="en-US" sz="1000" dirty="0"/>
              <a:t>                                        Chiltrix Inc.                                                                                    </a:t>
            </a:r>
            <a:r>
              <a:rPr lang="en-US" sz="1000" dirty="0">
                <a:hlinkClick r:id="rId3"/>
              </a:rPr>
              <a:t>www.chiltrix.com</a:t>
            </a:r>
            <a:r>
              <a:rPr lang="en-US" sz="1000" dirty="0"/>
              <a:t>            </a:t>
            </a:r>
          </a:p>
        </p:txBody>
      </p:sp>
      <p:pic>
        <p:nvPicPr>
          <p:cNvPr id="8" name="Picture 2">
            <a:extLst>
              <a:ext uri="{FF2B5EF4-FFF2-40B4-BE49-F238E27FC236}">
                <a16:creationId xmlns:a16="http://schemas.microsoft.com/office/drawing/2014/main" id="{A4D722B8-0D1A-4378-E696-3B62E48642D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7200" y="152399"/>
            <a:ext cx="914400" cy="3472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Slide Number Placeholder 2">
            <a:extLst>
              <a:ext uri="{FF2B5EF4-FFF2-40B4-BE49-F238E27FC236}">
                <a16:creationId xmlns:a16="http://schemas.microsoft.com/office/drawing/2014/main" id="{2C7AE5D7-F3CE-C1BB-AB5C-15FBEB3A71B8}"/>
              </a:ext>
            </a:extLst>
          </p:cNvPr>
          <p:cNvSpPr>
            <a:spLocks noGrp="1"/>
          </p:cNvSpPr>
          <p:nvPr>
            <p:ph type="sldNum" sz="quarter" idx="12"/>
          </p:nvPr>
        </p:nvSpPr>
        <p:spPr/>
        <p:txBody>
          <a:bodyPr/>
          <a:lstStyle/>
          <a:p>
            <a:fld id="{27FF95BC-C5C6-4599-83A4-786D0A729FE0}" type="slidenum">
              <a:rPr lang="en-US" smtClean="0"/>
              <a:t>8</a:t>
            </a:fld>
            <a:endParaRPr lang="en-US" dirty="0"/>
          </a:p>
        </p:txBody>
      </p:sp>
      <p:sp>
        <p:nvSpPr>
          <p:cNvPr id="2" name="TextBox 1">
            <a:extLst>
              <a:ext uri="{FF2B5EF4-FFF2-40B4-BE49-F238E27FC236}">
                <a16:creationId xmlns:a16="http://schemas.microsoft.com/office/drawing/2014/main" id="{292E0C9A-21E0-C7E8-48D9-2D1F2E93F75F}"/>
              </a:ext>
            </a:extLst>
          </p:cNvPr>
          <p:cNvSpPr txBox="1"/>
          <p:nvPr/>
        </p:nvSpPr>
        <p:spPr>
          <a:xfrm>
            <a:off x="571500" y="762000"/>
            <a:ext cx="6629399" cy="461665"/>
          </a:xfrm>
          <a:prstGeom prst="rect">
            <a:avLst/>
          </a:prstGeom>
          <a:noFill/>
        </p:spPr>
        <p:txBody>
          <a:bodyPr wrap="square" rtlCol="0">
            <a:spAutoFit/>
          </a:bodyPr>
          <a:lstStyle/>
          <a:p>
            <a:r>
              <a:rPr lang="en-US" sz="2400" b="1" dirty="0"/>
              <a:t>16” on center with access from the top diagram</a:t>
            </a:r>
          </a:p>
        </p:txBody>
      </p:sp>
      <p:pic>
        <p:nvPicPr>
          <p:cNvPr id="6" name="Picture 5">
            <a:extLst>
              <a:ext uri="{FF2B5EF4-FFF2-40B4-BE49-F238E27FC236}">
                <a16:creationId xmlns:a16="http://schemas.microsoft.com/office/drawing/2014/main" id="{8C49C294-11C2-3EE2-B94E-9892D8FB2BB7}"/>
              </a:ext>
            </a:extLst>
          </p:cNvPr>
          <p:cNvPicPr>
            <a:picLocks noChangeAspect="1"/>
          </p:cNvPicPr>
          <p:nvPr/>
        </p:nvPicPr>
        <p:blipFill>
          <a:blip r:embed="rId5"/>
          <a:stretch>
            <a:fillRect/>
          </a:stretch>
        </p:blipFill>
        <p:spPr>
          <a:xfrm rot="5400000">
            <a:off x="-1193448" y="3082392"/>
            <a:ext cx="8412366" cy="4749342"/>
          </a:xfrm>
          <a:prstGeom prst="rect">
            <a:avLst/>
          </a:prstGeom>
        </p:spPr>
      </p:pic>
      <p:sp>
        <p:nvSpPr>
          <p:cNvPr id="5" name="TextBox 4">
            <a:extLst>
              <a:ext uri="{FF2B5EF4-FFF2-40B4-BE49-F238E27FC236}">
                <a16:creationId xmlns:a16="http://schemas.microsoft.com/office/drawing/2014/main" id="{CAD69335-AF17-55EA-54FF-E0647289C2A4}"/>
              </a:ext>
            </a:extLst>
          </p:cNvPr>
          <p:cNvSpPr txBox="1"/>
          <p:nvPr/>
        </p:nvSpPr>
        <p:spPr>
          <a:xfrm>
            <a:off x="5539513" y="4336702"/>
            <a:ext cx="1844267" cy="4308872"/>
          </a:xfrm>
          <a:prstGeom prst="rect">
            <a:avLst/>
          </a:prstGeom>
          <a:noFill/>
        </p:spPr>
        <p:txBody>
          <a:bodyPr wrap="square">
            <a:spAutoFit/>
          </a:bodyPr>
          <a:lstStyle/>
          <a:p>
            <a:r>
              <a:rPr lang="en-US" sz="1000" b="1" dirty="0">
                <a:solidFill>
                  <a:srgbClr val="FF0000"/>
                </a:solidFill>
              </a:rPr>
              <a:t>IMPORTANT NOTICE</a:t>
            </a:r>
            <a:br>
              <a:rPr lang="en-US" sz="1000" dirty="0"/>
            </a:br>
            <a:r>
              <a:rPr lang="en-US" sz="1000" dirty="0"/>
              <a:t>If installation of this ceiling cassette unit requires modification or design changes to your building's structural framing, all structural work, including cutting and reinforcing ceiling joists, must be performed by a qualified structural engineer or licensed contractor. </a:t>
            </a:r>
            <a:r>
              <a:rPr lang="en-US" sz="1000" b="1" dirty="0"/>
              <a:t>I</a:t>
            </a:r>
            <a:r>
              <a:rPr lang="en-US" sz="1000" dirty="0"/>
              <a:t>mproper cutting or reinforcement of joists can lead to structural failure, causing ceilings to sag or collapse. </a:t>
            </a:r>
            <a:r>
              <a:rPr lang="en-US" altLang="en-US" sz="1000" dirty="0"/>
              <a:t>Consult with a qualified structural engineer to develop a safe reinforcement plan. Obtain all necessary permits and pass required inspections.</a:t>
            </a:r>
            <a:r>
              <a:rPr lang="en-US" sz="1000" dirty="0"/>
              <a:t> The manufacturer and seller explicitly disclaim all liability for damages or injuries arising from structural modifications made during installation. SERIOUS INJURY, DEATH OR PROPERTY DAMAGE CAN RESULT FROM IMPROPER INSTALLATION</a:t>
            </a:r>
            <a:r>
              <a:rPr lang="en-US" sz="1400" b="1" dirty="0"/>
              <a:t>.</a:t>
            </a:r>
          </a:p>
        </p:txBody>
      </p:sp>
      <p:sp>
        <p:nvSpPr>
          <p:cNvPr id="7" name="TextBox 6">
            <a:extLst>
              <a:ext uri="{FF2B5EF4-FFF2-40B4-BE49-F238E27FC236}">
                <a16:creationId xmlns:a16="http://schemas.microsoft.com/office/drawing/2014/main" id="{CB752F92-C78D-3801-0BB3-C6DD013E20A5}"/>
              </a:ext>
            </a:extLst>
          </p:cNvPr>
          <p:cNvSpPr txBox="1"/>
          <p:nvPr/>
        </p:nvSpPr>
        <p:spPr>
          <a:xfrm>
            <a:off x="5387407" y="1966840"/>
            <a:ext cx="2232593" cy="707886"/>
          </a:xfrm>
          <a:prstGeom prst="rect">
            <a:avLst/>
          </a:prstGeom>
          <a:noFill/>
        </p:spPr>
        <p:txBody>
          <a:bodyPr wrap="square" rtlCol="0">
            <a:spAutoFit/>
          </a:bodyPr>
          <a:lstStyle/>
          <a:p>
            <a:r>
              <a:rPr lang="en-US" sz="1000" dirty="0"/>
              <a:t>Hi-Resolution diagram located here</a:t>
            </a:r>
            <a:br>
              <a:rPr lang="en-US" sz="1000" b="1" u="sng" dirty="0"/>
            </a:br>
            <a:r>
              <a:rPr lang="en-US" sz="1000" u="sng" dirty="0"/>
              <a:t>https://www.chiltrix.com/high-wall-and-cassette-fan-coil-units/16-inch-diagram.pdf</a:t>
            </a:r>
            <a:endParaRPr lang="en-US" sz="1000" dirty="0"/>
          </a:p>
        </p:txBody>
      </p:sp>
    </p:spTree>
    <p:extLst>
      <p:ext uri="{BB962C8B-B14F-4D97-AF65-F5344CB8AC3E}">
        <p14:creationId xmlns:p14="http://schemas.microsoft.com/office/powerpoint/2010/main" val="31374787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96734</TotalTime>
  <Words>1808</Words>
  <Application>Microsoft Office PowerPoint</Application>
  <PresentationFormat>Custom</PresentationFormat>
  <Paragraphs>161</Paragraphs>
  <Slides>8</Slides>
  <Notes>8</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8</vt:i4>
      </vt:variant>
    </vt:vector>
  </HeadingPairs>
  <TitlesOfParts>
    <vt:vector size="11" baseType="lpstr">
      <vt:lpstr>Arial</vt:lpstr>
      <vt:lpstr>Calibri</vt:lpstr>
      <vt:lpstr>Office Theme</vt:lpstr>
      <vt:lpstr>                                        Chiltrix Inc.                                                                                    www.chiltrix.com            </vt:lpstr>
      <vt:lpstr>                                        Chiltrix Inc.                                                                                    www.chiltrix.com            </vt:lpstr>
      <vt:lpstr>                                        Chiltrix Inc.                                                                                    www.chiltrix.com            </vt:lpstr>
      <vt:lpstr>                                        Chiltrix Inc.                                                                                    www.chiltrix.com            </vt:lpstr>
      <vt:lpstr>                                        Chiltrix Inc.                                                                                    www.chiltrix.com            </vt:lpstr>
      <vt:lpstr>                                        Chiltrix Inc.                                                                                    www.chiltrix.com            </vt:lpstr>
      <vt:lpstr>                                        Chiltrix Inc.                                                                                    www.chiltrix.com            </vt:lpstr>
      <vt:lpstr>                                        Chiltrix Inc.                                                                                    www.chiltrix.com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Chiltrix Inc.                                                                                    www.chiltrix.com</dc:title>
  <dc:creator>Windows User</dc:creator>
  <cp:lastModifiedBy>John Williams</cp:lastModifiedBy>
  <cp:revision>219</cp:revision>
  <cp:lastPrinted>2022-06-15T19:11:57Z</cp:lastPrinted>
  <dcterms:created xsi:type="dcterms:W3CDTF">2019-05-27T16:31:56Z</dcterms:created>
  <dcterms:modified xsi:type="dcterms:W3CDTF">2025-09-09T18:45:29Z</dcterms:modified>
</cp:coreProperties>
</file>